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9296400" cy="14782800"/>
  <p:defaultTextStyle>
    <a:defPPr>
      <a:defRPr lang="en-US"/>
    </a:defPPr>
    <a:lvl1pPr algn="l" rtl="0" fontAlgn="base">
      <a:spcBef>
        <a:spcPct val="0"/>
      </a:spcBef>
      <a:spcAft>
        <a:spcPct val="0"/>
      </a:spcAft>
      <a:defRPr sz="1700" kern="1200">
        <a:solidFill>
          <a:schemeClr val="tx1"/>
        </a:solidFill>
        <a:latin typeface="Arial" charset="0"/>
        <a:ea typeface="+mn-ea"/>
        <a:cs typeface="+mn-cs"/>
      </a:defRPr>
    </a:lvl1pPr>
    <a:lvl2pPr marL="303213" indent="153988" algn="l" rtl="0" fontAlgn="base">
      <a:spcBef>
        <a:spcPct val="0"/>
      </a:spcBef>
      <a:spcAft>
        <a:spcPct val="0"/>
      </a:spcAft>
      <a:defRPr sz="1700" kern="1200">
        <a:solidFill>
          <a:schemeClr val="tx1"/>
        </a:solidFill>
        <a:latin typeface="Arial" charset="0"/>
        <a:ea typeface="+mn-ea"/>
        <a:cs typeface="+mn-cs"/>
      </a:defRPr>
    </a:lvl2pPr>
    <a:lvl3pPr marL="608013" indent="306388" algn="l" rtl="0" fontAlgn="base">
      <a:spcBef>
        <a:spcPct val="0"/>
      </a:spcBef>
      <a:spcAft>
        <a:spcPct val="0"/>
      </a:spcAft>
      <a:defRPr sz="1700" kern="1200">
        <a:solidFill>
          <a:schemeClr val="tx1"/>
        </a:solidFill>
        <a:latin typeface="Arial" charset="0"/>
        <a:ea typeface="+mn-ea"/>
        <a:cs typeface="+mn-cs"/>
      </a:defRPr>
    </a:lvl3pPr>
    <a:lvl4pPr marL="912813" indent="458788" algn="l" rtl="0" fontAlgn="base">
      <a:spcBef>
        <a:spcPct val="0"/>
      </a:spcBef>
      <a:spcAft>
        <a:spcPct val="0"/>
      </a:spcAft>
      <a:defRPr sz="1700" kern="1200">
        <a:solidFill>
          <a:schemeClr val="tx1"/>
        </a:solidFill>
        <a:latin typeface="Arial" charset="0"/>
        <a:ea typeface="+mn-ea"/>
        <a:cs typeface="+mn-cs"/>
      </a:defRPr>
    </a:lvl4pPr>
    <a:lvl5pPr marL="1217613" indent="611188" algn="l" rtl="0" fontAlgn="base">
      <a:spcBef>
        <a:spcPct val="0"/>
      </a:spcBef>
      <a:spcAft>
        <a:spcPct val="0"/>
      </a:spcAft>
      <a:defRPr sz="1700" kern="1200">
        <a:solidFill>
          <a:schemeClr val="tx1"/>
        </a:solidFill>
        <a:latin typeface="Arial" charset="0"/>
        <a:ea typeface="+mn-ea"/>
        <a:cs typeface="+mn-cs"/>
      </a:defRPr>
    </a:lvl5pPr>
    <a:lvl6pPr marL="2286000" algn="l" defTabSz="914400" rtl="0" eaLnBrk="1" latinLnBrk="0" hangingPunct="1">
      <a:defRPr sz="1700" kern="1200">
        <a:solidFill>
          <a:schemeClr val="tx1"/>
        </a:solidFill>
        <a:latin typeface="Arial" charset="0"/>
        <a:ea typeface="+mn-ea"/>
        <a:cs typeface="+mn-cs"/>
      </a:defRPr>
    </a:lvl6pPr>
    <a:lvl7pPr marL="2743200" algn="l" defTabSz="914400" rtl="0" eaLnBrk="1" latinLnBrk="0" hangingPunct="1">
      <a:defRPr sz="1700" kern="1200">
        <a:solidFill>
          <a:schemeClr val="tx1"/>
        </a:solidFill>
        <a:latin typeface="Arial" charset="0"/>
        <a:ea typeface="+mn-ea"/>
        <a:cs typeface="+mn-cs"/>
      </a:defRPr>
    </a:lvl7pPr>
    <a:lvl8pPr marL="3200400" algn="l" defTabSz="914400" rtl="0" eaLnBrk="1" latinLnBrk="0" hangingPunct="1">
      <a:defRPr sz="1700" kern="1200">
        <a:solidFill>
          <a:schemeClr val="tx1"/>
        </a:solidFill>
        <a:latin typeface="Arial" charset="0"/>
        <a:ea typeface="+mn-ea"/>
        <a:cs typeface="+mn-cs"/>
      </a:defRPr>
    </a:lvl8pPr>
    <a:lvl9pPr marL="3657600" algn="l" defTabSz="914400" rtl="0" eaLnBrk="1" latinLnBrk="0" hangingPunct="1">
      <a:defRPr sz="17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FFFFCC"/>
    <a:srgbClr val="CCFFFF"/>
    <a:srgbClr val="CCFFCC"/>
    <a:srgbClr val="FFFF99"/>
    <a:srgbClr val="FFCCFF"/>
    <a:srgbClr val="FF66FF"/>
    <a:srgbClr val="FFAB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autoAdjust="0"/>
    <p:restoredTop sz="99832" autoAdjust="0"/>
  </p:normalViewPr>
  <p:slideViewPr>
    <p:cSldViewPr>
      <p:cViewPr>
        <p:scale>
          <a:sx n="66" d="100"/>
          <a:sy n="66" d="100"/>
        </p:scale>
        <p:origin x="6600" y="4284"/>
      </p:cViewPr>
      <p:guideLst>
        <p:guide orient="horz" pos="6912"/>
        <p:guide pos="10368"/>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Bacteria</a:t>
            </a:r>
            <a:r>
              <a:rPr lang="en-US" baseline="0"/>
              <a:t> Colonies and % Ethanol</a:t>
            </a:r>
            <a:endParaRPr lang="en-US"/>
          </a:p>
        </c:rich>
      </c:tx>
      <c:layout>
        <c:manualLayout>
          <c:xMode val="edge"/>
          <c:yMode val="edge"/>
          <c:x val="0.2769541454377028"/>
          <c:y val="0"/>
        </c:manualLayout>
      </c:layout>
    </c:title>
    <c:plotArea>
      <c:layout>
        <c:manualLayout>
          <c:layoutTarget val="inner"/>
          <c:xMode val="edge"/>
          <c:yMode val="edge"/>
          <c:x val="8.6071256663851209E-2"/>
          <c:y val="8.111684315322687E-2"/>
          <c:w val="0.89095156287282251"/>
          <c:h val="0.90207026753234798"/>
        </c:manualLayout>
      </c:layout>
      <c:scatterChart>
        <c:scatterStyle val="smoothMarker"/>
        <c:ser>
          <c:idx val="0"/>
          <c:order val="0"/>
          <c:xVal>
            <c:numRef>
              <c:f>Sheet1!$A$1:$A$10</c:f>
              <c:numCache>
                <c:formatCode>0%</c:formatCode>
                <c:ptCount val="10"/>
                <c:pt idx="0">
                  <c:v>0</c:v>
                </c:pt>
                <c:pt idx="1">
                  <c:v>0</c:v>
                </c:pt>
                <c:pt idx="2">
                  <c:v>0.2</c:v>
                </c:pt>
                <c:pt idx="3">
                  <c:v>0.2</c:v>
                </c:pt>
                <c:pt idx="4">
                  <c:v>0.4</c:v>
                </c:pt>
                <c:pt idx="5">
                  <c:v>0.4</c:v>
                </c:pt>
                <c:pt idx="6">
                  <c:v>0.60000000000000064</c:v>
                </c:pt>
                <c:pt idx="7">
                  <c:v>0.60000000000000064</c:v>
                </c:pt>
                <c:pt idx="8">
                  <c:v>0.8</c:v>
                </c:pt>
                <c:pt idx="9">
                  <c:v>0.8</c:v>
                </c:pt>
              </c:numCache>
            </c:numRef>
          </c:xVal>
          <c:yVal>
            <c:numRef>
              <c:f>Sheet1!$B$1:$B$10</c:f>
              <c:numCache>
                <c:formatCode>General</c:formatCode>
                <c:ptCount val="10"/>
                <c:pt idx="0">
                  <c:v>20</c:v>
                </c:pt>
                <c:pt idx="1">
                  <c:v>20</c:v>
                </c:pt>
                <c:pt idx="2">
                  <c:v>0</c:v>
                </c:pt>
                <c:pt idx="3">
                  <c:v>0</c:v>
                </c:pt>
                <c:pt idx="4">
                  <c:v>0</c:v>
                </c:pt>
                <c:pt idx="5">
                  <c:v>0</c:v>
                </c:pt>
                <c:pt idx="6">
                  <c:v>0</c:v>
                </c:pt>
                <c:pt idx="7">
                  <c:v>0</c:v>
                </c:pt>
                <c:pt idx="8">
                  <c:v>0</c:v>
                </c:pt>
                <c:pt idx="9">
                  <c:v>0</c:v>
                </c:pt>
              </c:numCache>
            </c:numRef>
          </c:yVal>
          <c:smooth val="1"/>
        </c:ser>
        <c:axId val="65508096"/>
        <c:axId val="65536768"/>
      </c:scatterChart>
      <c:valAx>
        <c:axId val="65508096"/>
        <c:scaling>
          <c:orientation val="minMax"/>
        </c:scaling>
        <c:axPos val="b"/>
        <c:title>
          <c:tx>
            <c:rich>
              <a:bodyPr/>
              <a:lstStyle/>
              <a:p>
                <a:pPr>
                  <a:defRPr/>
                </a:pPr>
                <a:r>
                  <a:rPr lang="en-US"/>
                  <a:t>Percent Ethanol</a:t>
                </a:r>
              </a:p>
            </c:rich>
          </c:tx>
          <c:layout>
            <c:manualLayout>
              <c:xMode val="edge"/>
              <c:yMode val="edge"/>
              <c:x val="0.48466337901533935"/>
              <c:y val="0.90408854065655586"/>
            </c:manualLayout>
          </c:layout>
        </c:title>
        <c:numFmt formatCode="0%" sourceLinked="1"/>
        <c:tickLblPos val="nextTo"/>
        <c:crossAx val="65536768"/>
        <c:crosses val="autoZero"/>
        <c:crossBetween val="midCat"/>
      </c:valAx>
      <c:valAx>
        <c:axId val="65536768"/>
        <c:scaling>
          <c:orientation val="minMax"/>
        </c:scaling>
        <c:axPos val="l"/>
        <c:majorGridlines/>
        <c:title>
          <c:tx>
            <c:rich>
              <a:bodyPr rot="-5400000" vert="horz"/>
              <a:lstStyle/>
              <a:p>
                <a:pPr>
                  <a:defRPr/>
                </a:pPr>
                <a:r>
                  <a:rPr lang="en-US"/>
                  <a:t>Number</a:t>
                </a:r>
                <a:r>
                  <a:rPr lang="en-US" baseline="0"/>
                  <a:t> of Bacteria Colonies </a:t>
                </a:r>
                <a:endParaRPr lang="en-US"/>
              </a:p>
            </c:rich>
          </c:tx>
          <c:layout>
            <c:manualLayout>
              <c:xMode val="edge"/>
              <c:yMode val="edge"/>
              <c:x val="4.4075779454903839E-2"/>
              <c:y val="0.30496256933400767"/>
            </c:manualLayout>
          </c:layout>
        </c:title>
        <c:numFmt formatCode="General" sourceLinked="1"/>
        <c:tickLblPos val="nextTo"/>
        <c:crossAx val="65508096"/>
        <c:crosses val="autoZero"/>
        <c:crossBetween val="midCat"/>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defRPr sz="1800">
                <a:latin typeface="Times New Roman" pitchFamily="18" charset="0"/>
              </a:defRPr>
            </a:lvl1pPr>
          </a:lstStyle>
          <a:p>
            <a:pPr>
              <a:defRPr/>
            </a:pPr>
            <a:endParaRPr lang="en-US"/>
          </a:p>
        </p:txBody>
      </p:sp>
      <p:sp>
        <p:nvSpPr>
          <p:cNvPr id="4099" name="Rectangle 1027"/>
          <p:cNvSpPr>
            <a:spLocks noGrp="1" noChangeArrowheads="1"/>
          </p:cNvSpPr>
          <p:nvPr>
            <p:ph type="dt" sz="quarter" idx="1"/>
          </p:nvPr>
        </p:nvSpPr>
        <p:spPr bwMode="auto">
          <a:xfrm>
            <a:off x="5267325"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lgn="r">
              <a:defRPr sz="1800">
                <a:latin typeface="Times New Roman" pitchFamily="18" charset="0"/>
              </a:defRPr>
            </a:lvl1pPr>
          </a:lstStyle>
          <a:p>
            <a:pPr>
              <a:defRPr/>
            </a:pPr>
            <a:endParaRPr lang="en-US"/>
          </a:p>
        </p:txBody>
      </p:sp>
      <p:sp>
        <p:nvSpPr>
          <p:cNvPr id="4100" name="Rectangle 1028"/>
          <p:cNvSpPr>
            <a:spLocks noGrp="1" noChangeArrowheads="1"/>
          </p:cNvSpPr>
          <p:nvPr>
            <p:ph type="ftr" sz="quarter" idx="2"/>
          </p:nvPr>
        </p:nvSpPr>
        <p:spPr bwMode="auto">
          <a:xfrm>
            <a:off x="0" y="14043025"/>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defRPr sz="1800">
                <a:latin typeface="Times New Roman" pitchFamily="18" charset="0"/>
              </a:defRPr>
            </a:lvl1pPr>
          </a:lstStyle>
          <a:p>
            <a:pPr>
              <a:defRPr/>
            </a:pPr>
            <a:endParaRPr lang="en-US"/>
          </a:p>
        </p:txBody>
      </p:sp>
      <p:sp>
        <p:nvSpPr>
          <p:cNvPr id="4101" name="Rectangle 1029"/>
          <p:cNvSpPr>
            <a:spLocks noGrp="1" noChangeArrowheads="1"/>
          </p:cNvSpPr>
          <p:nvPr>
            <p:ph type="sldNum" sz="quarter" idx="3"/>
          </p:nvPr>
        </p:nvSpPr>
        <p:spPr bwMode="auto">
          <a:xfrm>
            <a:off x="5267325" y="14043025"/>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lgn="r">
              <a:defRPr sz="1800">
                <a:latin typeface="Times New Roman" pitchFamily="18" charset="0"/>
              </a:defRPr>
            </a:lvl1pPr>
          </a:lstStyle>
          <a:p>
            <a:pPr>
              <a:defRPr/>
            </a:pPr>
            <a:fld id="{2DE4960F-7C12-4600-9B3F-2DEF3AB28F0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defRPr sz="1800">
                <a:latin typeface="Times New Roman" pitchFamily="18" charset="0"/>
              </a:defRPr>
            </a:lvl1pPr>
          </a:lstStyle>
          <a:p>
            <a:pPr>
              <a:defRPr/>
            </a:pPr>
            <a:endParaRPr lang="en-US"/>
          </a:p>
        </p:txBody>
      </p:sp>
      <p:sp>
        <p:nvSpPr>
          <p:cNvPr id="9219" name="Rectangle 3"/>
          <p:cNvSpPr>
            <a:spLocks noGrp="1" noChangeArrowheads="1"/>
          </p:cNvSpPr>
          <p:nvPr>
            <p:ph type="dt" idx="1"/>
          </p:nvPr>
        </p:nvSpPr>
        <p:spPr bwMode="auto">
          <a:xfrm>
            <a:off x="5265738"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lgn="r">
              <a:defRPr sz="180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490538" y="1108075"/>
            <a:ext cx="8315325" cy="554355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30275" y="7021513"/>
            <a:ext cx="7435850" cy="6653212"/>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14041438"/>
            <a:ext cx="4029075" cy="738187"/>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defRPr sz="1800">
                <a:latin typeface="Times New Roman" pitchFamily="18" charset="0"/>
              </a:defRPr>
            </a:lvl1pPr>
          </a:lstStyle>
          <a:p>
            <a:pPr>
              <a:defRPr/>
            </a:pPr>
            <a:endParaRPr lang="en-US"/>
          </a:p>
        </p:txBody>
      </p:sp>
      <p:sp>
        <p:nvSpPr>
          <p:cNvPr id="9223" name="Rectangle 7"/>
          <p:cNvSpPr>
            <a:spLocks noGrp="1" noChangeArrowheads="1"/>
          </p:cNvSpPr>
          <p:nvPr>
            <p:ph type="sldNum" sz="quarter" idx="5"/>
          </p:nvPr>
        </p:nvSpPr>
        <p:spPr bwMode="auto">
          <a:xfrm>
            <a:off x="5265738" y="14041438"/>
            <a:ext cx="4029075" cy="738187"/>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lgn="r">
              <a:defRPr sz="1800">
                <a:latin typeface="Times New Roman" pitchFamily="18" charset="0"/>
              </a:defRPr>
            </a:lvl1pPr>
          </a:lstStyle>
          <a:p>
            <a:pPr>
              <a:defRPr/>
            </a:pPr>
            <a:fld id="{F6205A25-9059-4306-A1F8-2924BE39E5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Times New Roman" pitchFamily="18" charset="0"/>
        <a:ea typeface="+mn-ea"/>
        <a:cs typeface="+mn-cs"/>
      </a:defRPr>
    </a:lvl1pPr>
    <a:lvl2pPr marL="303213" algn="l" rtl="0" eaLnBrk="0" fontAlgn="base" hangingPunct="0">
      <a:spcBef>
        <a:spcPct val="30000"/>
      </a:spcBef>
      <a:spcAft>
        <a:spcPct val="0"/>
      </a:spcAft>
      <a:defRPr sz="800" kern="1200">
        <a:solidFill>
          <a:schemeClr val="tx1"/>
        </a:solidFill>
        <a:latin typeface="Times New Roman" pitchFamily="18" charset="0"/>
        <a:ea typeface="+mn-ea"/>
        <a:cs typeface="+mn-cs"/>
      </a:defRPr>
    </a:lvl2pPr>
    <a:lvl3pPr marL="608013" algn="l" rtl="0" eaLnBrk="0" fontAlgn="base" hangingPunct="0">
      <a:spcBef>
        <a:spcPct val="30000"/>
      </a:spcBef>
      <a:spcAft>
        <a:spcPct val="0"/>
      </a:spcAft>
      <a:defRPr sz="800" kern="1200">
        <a:solidFill>
          <a:schemeClr val="tx1"/>
        </a:solidFill>
        <a:latin typeface="Times New Roman" pitchFamily="18" charset="0"/>
        <a:ea typeface="+mn-ea"/>
        <a:cs typeface="+mn-cs"/>
      </a:defRPr>
    </a:lvl3pPr>
    <a:lvl4pPr marL="912813" algn="l" rtl="0" eaLnBrk="0" fontAlgn="base" hangingPunct="0">
      <a:spcBef>
        <a:spcPct val="30000"/>
      </a:spcBef>
      <a:spcAft>
        <a:spcPct val="0"/>
      </a:spcAft>
      <a:defRPr sz="800" kern="1200">
        <a:solidFill>
          <a:schemeClr val="tx1"/>
        </a:solidFill>
        <a:latin typeface="Times New Roman" pitchFamily="18" charset="0"/>
        <a:ea typeface="+mn-ea"/>
        <a:cs typeface="+mn-cs"/>
      </a:defRPr>
    </a:lvl4pPr>
    <a:lvl5pPr marL="1217613" algn="l" rtl="0" eaLnBrk="0" fontAlgn="base" hangingPunct="0">
      <a:spcBef>
        <a:spcPct val="30000"/>
      </a:spcBef>
      <a:spcAft>
        <a:spcPct val="0"/>
      </a:spcAft>
      <a:defRPr sz="800" kern="1200">
        <a:solidFill>
          <a:schemeClr val="tx1"/>
        </a:solidFill>
        <a:latin typeface="Times New Roman" pitchFamily="18" charset="0"/>
        <a:ea typeface="+mn-ea"/>
        <a:cs typeface="+mn-cs"/>
      </a:defRPr>
    </a:lvl5pPr>
    <a:lvl6pPr marL="1523848" algn="l" defTabSz="609539" rtl="0" eaLnBrk="1" latinLnBrk="0" hangingPunct="1">
      <a:defRPr sz="800" kern="1200">
        <a:solidFill>
          <a:schemeClr val="tx1"/>
        </a:solidFill>
        <a:latin typeface="+mn-lt"/>
        <a:ea typeface="+mn-ea"/>
        <a:cs typeface="+mn-cs"/>
      </a:defRPr>
    </a:lvl6pPr>
    <a:lvl7pPr marL="1828617" algn="l" defTabSz="609539" rtl="0" eaLnBrk="1" latinLnBrk="0" hangingPunct="1">
      <a:defRPr sz="800" kern="1200">
        <a:solidFill>
          <a:schemeClr val="tx1"/>
        </a:solidFill>
        <a:latin typeface="+mn-lt"/>
        <a:ea typeface="+mn-ea"/>
        <a:cs typeface="+mn-cs"/>
      </a:defRPr>
    </a:lvl7pPr>
    <a:lvl8pPr marL="2133387" algn="l" defTabSz="609539" rtl="0" eaLnBrk="1" latinLnBrk="0" hangingPunct="1">
      <a:defRPr sz="800" kern="1200">
        <a:solidFill>
          <a:schemeClr val="tx1"/>
        </a:solidFill>
        <a:latin typeface="+mn-lt"/>
        <a:ea typeface="+mn-ea"/>
        <a:cs typeface="+mn-cs"/>
      </a:defRPr>
    </a:lvl8pPr>
    <a:lvl9pPr marL="2438156" algn="l" defTabSz="609539"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miter lim="800000"/>
            <a:headEnd/>
            <a:tailEnd/>
          </a:ln>
        </p:spPr>
        <p:txBody>
          <a:bodyPr/>
          <a:lstStyle/>
          <a:p>
            <a:fld id="{61179F83-84FC-4FA0-966F-8B6B6EAE5F9F}" type="slidenum">
              <a:rPr lang="en-US" smtClean="0"/>
              <a:pPr/>
              <a:t>1</a:t>
            </a:fld>
            <a:endParaRPr lang="en-US" smtClean="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092" y="6817784"/>
            <a:ext cx="27980217" cy="47032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8184" y="12435417"/>
            <a:ext cx="23042033" cy="5609167"/>
          </a:xfrm>
        </p:spPr>
        <p:txBody>
          <a:bodyPr/>
          <a:lstStyle>
            <a:lvl1pPr marL="0" indent="0" algn="ctr">
              <a:buNone/>
              <a:defRPr/>
            </a:lvl1pPr>
            <a:lvl2pPr marL="304770" indent="0" algn="ctr">
              <a:buNone/>
              <a:defRPr/>
            </a:lvl2pPr>
            <a:lvl3pPr marL="609539" indent="0" algn="ctr">
              <a:buNone/>
              <a:defRPr/>
            </a:lvl3pPr>
            <a:lvl4pPr marL="914309" indent="0" algn="ctr">
              <a:buNone/>
              <a:defRPr/>
            </a:lvl4pPr>
            <a:lvl5pPr marL="1219078" indent="0" algn="ctr">
              <a:buNone/>
              <a:defRPr/>
            </a:lvl5pPr>
            <a:lvl6pPr marL="1523848" indent="0" algn="ctr">
              <a:buNone/>
              <a:defRPr/>
            </a:lvl6pPr>
            <a:lvl7pPr marL="1828617" indent="0" algn="ctr">
              <a:buNone/>
              <a:defRPr/>
            </a:lvl7pPr>
            <a:lvl8pPr marL="2133387" indent="0" algn="ctr">
              <a:buNone/>
              <a:defRPr/>
            </a:lvl8pPr>
            <a:lvl9pPr marL="243815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A9951F-4B14-47A6-AE95-4BEB4EA9318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55A75C-BCA7-4A09-9DFC-05C53400C5F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4784" y="1950509"/>
            <a:ext cx="6994525" cy="1755669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9093" y="1950509"/>
            <a:ext cx="20884091" cy="175566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E0E775-A1FF-4497-9C6B-E743D1EFD73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C2685A-29D4-4CCE-B096-125AEF69C3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292"/>
            <a:ext cx="27980217" cy="4358217"/>
          </a:xfrm>
        </p:spPr>
        <p:txBody>
          <a:bodyPr anchor="t"/>
          <a:lstStyle>
            <a:lvl1pPr algn="l">
              <a:defRPr sz="2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6" y="9301692"/>
            <a:ext cx="27980217" cy="4800600"/>
          </a:xfrm>
        </p:spPr>
        <p:txBody>
          <a:bodyPr anchor="b"/>
          <a:lstStyle>
            <a:lvl1pPr marL="0" indent="0">
              <a:buNone/>
              <a:defRPr sz="1300"/>
            </a:lvl1pPr>
            <a:lvl2pPr marL="304770" indent="0">
              <a:buNone/>
              <a:defRPr sz="1200"/>
            </a:lvl2pPr>
            <a:lvl3pPr marL="609539" indent="0">
              <a:buNone/>
              <a:defRPr sz="1100"/>
            </a:lvl3pPr>
            <a:lvl4pPr marL="914309" indent="0">
              <a:buNone/>
              <a:defRPr sz="900"/>
            </a:lvl4pPr>
            <a:lvl5pPr marL="1219078" indent="0">
              <a:buNone/>
              <a:defRPr sz="900"/>
            </a:lvl5pPr>
            <a:lvl6pPr marL="1523848" indent="0">
              <a:buNone/>
              <a:defRPr sz="900"/>
            </a:lvl6pPr>
            <a:lvl7pPr marL="1828617" indent="0">
              <a:buNone/>
              <a:defRPr sz="900"/>
            </a:lvl7pPr>
            <a:lvl8pPr marL="2133387" indent="0">
              <a:buNone/>
              <a:defRPr sz="900"/>
            </a:lvl8pPr>
            <a:lvl9pPr marL="2438156" indent="0">
              <a:buNone/>
              <a:defRPr sz="9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03E261-7060-4A65-B28C-1EB566374F1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9092" y="6339417"/>
            <a:ext cx="13939308" cy="13167783"/>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10000" y="6339417"/>
            <a:ext cx="13939309" cy="13167783"/>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5399CF3-DC96-4BEB-AD6F-4AB99E7010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709" y="878417"/>
            <a:ext cx="29626983"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708" y="4912784"/>
            <a:ext cx="14544675" cy="2046817"/>
          </a:xfrm>
        </p:spPr>
        <p:txBody>
          <a:bodyPr anchor="b"/>
          <a:lstStyle>
            <a:lvl1pPr marL="0" indent="0">
              <a:buNone/>
              <a:defRPr sz="1600" b="1"/>
            </a:lvl1pPr>
            <a:lvl2pPr marL="304770" indent="0">
              <a:buNone/>
              <a:defRPr sz="1300" b="1"/>
            </a:lvl2pPr>
            <a:lvl3pPr marL="609539" indent="0">
              <a:buNone/>
              <a:defRPr sz="1200" b="1"/>
            </a:lvl3pPr>
            <a:lvl4pPr marL="914309" indent="0">
              <a:buNone/>
              <a:defRPr sz="1100" b="1"/>
            </a:lvl4pPr>
            <a:lvl5pPr marL="1219078" indent="0">
              <a:buNone/>
              <a:defRPr sz="1100" b="1"/>
            </a:lvl5pPr>
            <a:lvl6pPr marL="1523848" indent="0">
              <a:buNone/>
              <a:defRPr sz="1100" b="1"/>
            </a:lvl6pPr>
            <a:lvl7pPr marL="1828617" indent="0">
              <a:buNone/>
              <a:defRPr sz="1100" b="1"/>
            </a:lvl7pPr>
            <a:lvl8pPr marL="2133387" indent="0">
              <a:buNone/>
              <a:defRPr sz="1100" b="1"/>
            </a:lvl8pPr>
            <a:lvl9pPr marL="2438156"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1645708" y="6959600"/>
            <a:ext cx="14544675" cy="12643909"/>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1667" y="4912784"/>
            <a:ext cx="14551025" cy="2046817"/>
          </a:xfrm>
        </p:spPr>
        <p:txBody>
          <a:bodyPr anchor="b"/>
          <a:lstStyle>
            <a:lvl1pPr marL="0" indent="0">
              <a:buNone/>
              <a:defRPr sz="1600" b="1"/>
            </a:lvl1pPr>
            <a:lvl2pPr marL="304770" indent="0">
              <a:buNone/>
              <a:defRPr sz="1300" b="1"/>
            </a:lvl2pPr>
            <a:lvl3pPr marL="609539" indent="0">
              <a:buNone/>
              <a:defRPr sz="1200" b="1"/>
            </a:lvl3pPr>
            <a:lvl4pPr marL="914309" indent="0">
              <a:buNone/>
              <a:defRPr sz="1100" b="1"/>
            </a:lvl4pPr>
            <a:lvl5pPr marL="1219078" indent="0">
              <a:buNone/>
              <a:defRPr sz="1100" b="1"/>
            </a:lvl5pPr>
            <a:lvl6pPr marL="1523848" indent="0">
              <a:buNone/>
              <a:defRPr sz="1100" b="1"/>
            </a:lvl6pPr>
            <a:lvl7pPr marL="1828617" indent="0">
              <a:buNone/>
              <a:defRPr sz="1100" b="1"/>
            </a:lvl7pPr>
            <a:lvl8pPr marL="2133387" indent="0">
              <a:buNone/>
              <a:defRPr sz="1100" b="1"/>
            </a:lvl8pPr>
            <a:lvl9pPr marL="2438156"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16721667" y="6959600"/>
            <a:ext cx="14551025" cy="12643909"/>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3601EC-6902-48A3-949E-E98E27BA8E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44132D9-95D4-4318-B9F9-6F50BEB4F2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93292C8-B427-4ED8-943C-328C9E21562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709" y="874183"/>
            <a:ext cx="10829925" cy="3717925"/>
          </a:xfrm>
        </p:spPr>
        <p:txBody>
          <a:bodyPr anchor="b"/>
          <a:lstStyle>
            <a:lvl1pPr algn="l">
              <a:defRPr sz="1300" b="1"/>
            </a:lvl1pPr>
          </a:lstStyle>
          <a:p>
            <a:r>
              <a:rPr lang="en-US" smtClean="0"/>
              <a:t>Click to edit Master title style</a:t>
            </a:r>
            <a:endParaRPr lang="en-US"/>
          </a:p>
        </p:txBody>
      </p:sp>
      <p:sp>
        <p:nvSpPr>
          <p:cNvPr id="3" name="Content Placeholder 2"/>
          <p:cNvSpPr>
            <a:spLocks noGrp="1"/>
          </p:cNvSpPr>
          <p:nvPr>
            <p:ph idx="1"/>
          </p:nvPr>
        </p:nvSpPr>
        <p:spPr>
          <a:xfrm>
            <a:off x="12870392" y="874184"/>
            <a:ext cx="18402300" cy="18729325"/>
          </a:xfrm>
        </p:spPr>
        <p:txBody>
          <a:bodyPr/>
          <a:lstStyle>
            <a:lvl1pPr>
              <a:defRPr sz="21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709" y="4592109"/>
            <a:ext cx="10829925" cy="15011400"/>
          </a:xfrm>
        </p:spPr>
        <p:txBody>
          <a:bodyPr/>
          <a:lstStyle>
            <a:lvl1pPr marL="0" indent="0">
              <a:buNone/>
              <a:defRPr sz="900"/>
            </a:lvl1pPr>
            <a:lvl2pPr marL="304770" indent="0">
              <a:buNone/>
              <a:defRPr sz="800"/>
            </a:lvl2pPr>
            <a:lvl3pPr marL="609539" indent="0">
              <a:buNone/>
              <a:defRPr sz="700"/>
            </a:lvl3pPr>
            <a:lvl4pPr marL="914309" indent="0">
              <a:buNone/>
              <a:defRPr sz="600"/>
            </a:lvl4pPr>
            <a:lvl5pPr marL="1219078" indent="0">
              <a:buNone/>
              <a:defRPr sz="600"/>
            </a:lvl5pPr>
            <a:lvl6pPr marL="1523848" indent="0">
              <a:buNone/>
              <a:defRPr sz="600"/>
            </a:lvl6pPr>
            <a:lvl7pPr marL="1828617" indent="0">
              <a:buNone/>
              <a:defRPr sz="600"/>
            </a:lvl7pPr>
            <a:lvl8pPr marL="2133387" indent="0">
              <a:buNone/>
              <a:defRPr sz="600"/>
            </a:lvl8pPr>
            <a:lvl9pPr marL="2438156"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72ED1EC-C3D4-48C0-93E0-8D8221B8C07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659" y="15361709"/>
            <a:ext cx="19750617" cy="1813983"/>
          </a:xfrm>
        </p:spPr>
        <p:txBody>
          <a:bodyPr anchor="b"/>
          <a:lstStyle>
            <a:lvl1pPr algn="l">
              <a:defRPr sz="1300" b="1"/>
            </a:lvl1pPr>
          </a:lstStyle>
          <a:p>
            <a:r>
              <a:rPr lang="en-US" smtClean="0"/>
              <a:t>Click to edit Master title style</a:t>
            </a:r>
            <a:endParaRPr lang="en-US"/>
          </a:p>
        </p:txBody>
      </p:sp>
      <p:sp>
        <p:nvSpPr>
          <p:cNvPr id="3" name="Picture Placeholder 2"/>
          <p:cNvSpPr>
            <a:spLocks noGrp="1"/>
          </p:cNvSpPr>
          <p:nvPr>
            <p:ph type="pic" idx="1"/>
          </p:nvPr>
        </p:nvSpPr>
        <p:spPr>
          <a:xfrm>
            <a:off x="6452659" y="1961092"/>
            <a:ext cx="19750617" cy="13166725"/>
          </a:xfrm>
        </p:spPr>
        <p:txBody>
          <a:bodyPr/>
          <a:lstStyle>
            <a:lvl1pPr marL="0" indent="0">
              <a:buNone/>
              <a:defRPr sz="2100"/>
            </a:lvl1pPr>
            <a:lvl2pPr marL="304770" indent="0">
              <a:buNone/>
              <a:defRPr sz="1900"/>
            </a:lvl2pPr>
            <a:lvl3pPr marL="609539" indent="0">
              <a:buNone/>
              <a:defRPr sz="1600"/>
            </a:lvl3pPr>
            <a:lvl4pPr marL="914309" indent="0">
              <a:buNone/>
              <a:defRPr sz="1300"/>
            </a:lvl4pPr>
            <a:lvl5pPr marL="1219078" indent="0">
              <a:buNone/>
              <a:defRPr sz="1300"/>
            </a:lvl5pPr>
            <a:lvl6pPr marL="1523848" indent="0">
              <a:buNone/>
              <a:defRPr sz="1300"/>
            </a:lvl6pPr>
            <a:lvl7pPr marL="1828617" indent="0">
              <a:buNone/>
              <a:defRPr sz="1300"/>
            </a:lvl7pPr>
            <a:lvl8pPr marL="2133387" indent="0">
              <a:buNone/>
              <a:defRPr sz="1300"/>
            </a:lvl8pPr>
            <a:lvl9pPr marL="2438156" indent="0">
              <a:buNone/>
              <a:defRPr sz="1300"/>
            </a:lvl9pPr>
          </a:lstStyle>
          <a:p>
            <a:pPr lvl="0"/>
            <a:endParaRPr lang="en-US" noProof="0" smtClean="0"/>
          </a:p>
        </p:txBody>
      </p:sp>
      <p:sp>
        <p:nvSpPr>
          <p:cNvPr id="4" name="Text Placeholder 3"/>
          <p:cNvSpPr>
            <a:spLocks noGrp="1"/>
          </p:cNvSpPr>
          <p:nvPr>
            <p:ph type="body" sz="half" idx="2"/>
          </p:nvPr>
        </p:nvSpPr>
        <p:spPr>
          <a:xfrm>
            <a:off x="6452659" y="17175692"/>
            <a:ext cx="19750617" cy="2574925"/>
          </a:xfrm>
        </p:spPr>
        <p:txBody>
          <a:bodyPr/>
          <a:lstStyle>
            <a:lvl1pPr marL="0" indent="0">
              <a:buNone/>
              <a:defRPr sz="900"/>
            </a:lvl1pPr>
            <a:lvl2pPr marL="304770" indent="0">
              <a:buNone/>
              <a:defRPr sz="800"/>
            </a:lvl2pPr>
            <a:lvl3pPr marL="609539" indent="0">
              <a:buNone/>
              <a:defRPr sz="700"/>
            </a:lvl3pPr>
            <a:lvl4pPr marL="914309" indent="0">
              <a:buNone/>
              <a:defRPr sz="600"/>
            </a:lvl4pPr>
            <a:lvl5pPr marL="1219078" indent="0">
              <a:buNone/>
              <a:defRPr sz="600"/>
            </a:lvl5pPr>
            <a:lvl6pPr marL="1523848" indent="0">
              <a:buNone/>
              <a:defRPr sz="600"/>
            </a:lvl6pPr>
            <a:lvl7pPr marL="1828617" indent="0">
              <a:buNone/>
              <a:defRPr sz="600"/>
            </a:lvl7pPr>
            <a:lvl8pPr marL="2133387" indent="0">
              <a:buNone/>
              <a:defRPr sz="600"/>
            </a:lvl8pPr>
            <a:lvl9pPr marL="2438156"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8D115-4ADE-4A3A-AE1F-B7EC0DABAD9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FFFF"/>
            </a:gs>
            <a:gs pos="100000">
              <a:srgbClr val="FF66FF"/>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1951038"/>
            <a:ext cx="27981275" cy="3657600"/>
          </a:xfrm>
          <a:prstGeom prst="rect">
            <a:avLst/>
          </a:prstGeom>
          <a:noFill/>
          <a:ln w="9525">
            <a:noFill/>
            <a:miter lim="800000"/>
            <a:headEnd/>
            <a:tailEnd/>
          </a:ln>
        </p:spPr>
        <p:txBody>
          <a:bodyPr vert="horz" wrap="square" lIns="292579" tIns="146289" rIns="292579" bIns="14628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6338888"/>
            <a:ext cx="27981275" cy="13168312"/>
          </a:xfrm>
          <a:prstGeom prst="rect">
            <a:avLst/>
          </a:prstGeom>
          <a:noFill/>
          <a:ln w="9525">
            <a:noFill/>
            <a:miter lim="800000"/>
            <a:headEnd/>
            <a:tailEnd/>
          </a:ln>
        </p:spPr>
        <p:txBody>
          <a:bodyPr vert="horz" wrap="square" lIns="292579" tIns="146289" rIns="292579" bIns="1462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19994563"/>
            <a:ext cx="6858000"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defRPr sz="4500">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11247438" y="19994563"/>
            <a:ext cx="10423525"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lgn="ctr">
              <a:defRPr sz="4500">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23591838" y="19994563"/>
            <a:ext cx="6858000"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lgn="r">
              <a:defRPr sz="4500">
                <a:latin typeface="Times New Roman" pitchFamily="18" charset="0"/>
              </a:defRPr>
            </a:lvl1pPr>
          </a:lstStyle>
          <a:p>
            <a:pPr>
              <a:defRPr/>
            </a:pPr>
            <a:fld id="{D1848EB9-56B7-4EFB-9458-9B330E8FDA9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25763" rtl="0" eaLnBrk="0" fontAlgn="base" hangingPunct="0">
        <a:spcBef>
          <a:spcPct val="0"/>
        </a:spcBef>
        <a:spcAft>
          <a:spcPct val="0"/>
        </a:spcAft>
        <a:defRPr sz="14100">
          <a:solidFill>
            <a:schemeClr val="tx2"/>
          </a:solidFill>
          <a:latin typeface="+mj-lt"/>
          <a:ea typeface="+mj-ea"/>
          <a:cs typeface="+mj-cs"/>
        </a:defRPr>
      </a:lvl1pPr>
      <a:lvl2pPr algn="ctr" defTabSz="2925763" rtl="0" eaLnBrk="0" fontAlgn="base" hangingPunct="0">
        <a:spcBef>
          <a:spcPct val="0"/>
        </a:spcBef>
        <a:spcAft>
          <a:spcPct val="0"/>
        </a:spcAft>
        <a:defRPr sz="14100">
          <a:solidFill>
            <a:schemeClr val="tx2"/>
          </a:solidFill>
          <a:latin typeface="Times New Roman" pitchFamily="18" charset="0"/>
        </a:defRPr>
      </a:lvl2pPr>
      <a:lvl3pPr algn="ctr" defTabSz="2925763" rtl="0" eaLnBrk="0" fontAlgn="base" hangingPunct="0">
        <a:spcBef>
          <a:spcPct val="0"/>
        </a:spcBef>
        <a:spcAft>
          <a:spcPct val="0"/>
        </a:spcAft>
        <a:defRPr sz="14100">
          <a:solidFill>
            <a:schemeClr val="tx2"/>
          </a:solidFill>
          <a:latin typeface="Times New Roman" pitchFamily="18" charset="0"/>
        </a:defRPr>
      </a:lvl3pPr>
      <a:lvl4pPr algn="ctr" defTabSz="2925763" rtl="0" eaLnBrk="0" fontAlgn="base" hangingPunct="0">
        <a:spcBef>
          <a:spcPct val="0"/>
        </a:spcBef>
        <a:spcAft>
          <a:spcPct val="0"/>
        </a:spcAft>
        <a:defRPr sz="14100">
          <a:solidFill>
            <a:schemeClr val="tx2"/>
          </a:solidFill>
          <a:latin typeface="Times New Roman" pitchFamily="18" charset="0"/>
        </a:defRPr>
      </a:lvl4pPr>
      <a:lvl5pPr algn="ctr" defTabSz="2925763" rtl="0" eaLnBrk="0" fontAlgn="base" hangingPunct="0">
        <a:spcBef>
          <a:spcPct val="0"/>
        </a:spcBef>
        <a:spcAft>
          <a:spcPct val="0"/>
        </a:spcAft>
        <a:defRPr sz="14100">
          <a:solidFill>
            <a:schemeClr val="tx2"/>
          </a:solidFill>
          <a:latin typeface="Times New Roman" pitchFamily="18" charset="0"/>
        </a:defRPr>
      </a:lvl5pPr>
      <a:lvl6pPr marL="304770" algn="ctr" defTabSz="2925999" rtl="0" fontAlgn="base">
        <a:spcBef>
          <a:spcPct val="0"/>
        </a:spcBef>
        <a:spcAft>
          <a:spcPct val="0"/>
        </a:spcAft>
        <a:defRPr sz="14100">
          <a:solidFill>
            <a:schemeClr val="tx2"/>
          </a:solidFill>
          <a:latin typeface="Times New Roman" pitchFamily="18" charset="0"/>
        </a:defRPr>
      </a:lvl6pPr>
      <a:lvl7pPr marL="609539" algn="ctr" defTabSz="2925999" rtl="0" fontAlgn="base">
        <a:spcBef>
          <a:spcPct val="0"/>
        </a:spcBef>
        <a:spcAft>
          <a:spcPct val="0"/>
        </a:spcAft>
        <a:defRPr sz="14100">
          <a:solidFill>
            <a:schemeClr val="tx2"/>
          </a:solidFill>
          <a:latin typeface="Times New Roman" pitchFamily="18" charset="0"/>
        </a:defRPr>
      </a:lvl7pPr>
      <a:lvl8pPr marL="914309" algn="ctr" defTabSz="2925999" rtl="0" fontAlgn="base">
        <a:spcBef>
          <a:spcPct val="0"/>
        </a:spcBef>
        <a:spcAft>
          <a:spcPct val="0"/>
        </a:spcAft>
        <a:defRPr sz="14100">
          <a:solidFill>
            <a:schemeClr val="tx2"/>
          </a:solidFill>
          <a:latin typeface="Times New Roman" pitchFamily="18" charset="0"/>
        </a:defRPr>
      </a:lvl8pPr>
      <a:lvl9pPr marL="1219078" algn="ctr" defTabSz="2925999" rtl="0" fontAlgn="base">
        <a:spcBef>
          <a:spcPct val="0"/>
        </a:spcBef>
        <a:spcAft>
          <a:spcPct val="0"/>
        </a:spcAft>
        <a:defRPr sz="14100">
          <a:solidFill>
            <a:schemeClr val="tx2"/>
          </a:solidFill>
          <a:latin typeface="Times New Roman" pitchFamily="18" charset="0"/>
        </a:defRPr>
      </a:lvl9pPr>
    </p:titleStyle>
    <p:bodyStyle>
      <a:lvl1pPr marL="1096963" indent="-1096963" algn="l" defTabSz="2925763" rtl="0" eaLnBrk="0" fontAlgn="base" hangingPunct="0">
        <a:spcBef>
          <a:spcPct val="20000"/>
        </a:spcBef>
        <a:spcAft>
          <a:spcPct val="0"/>
        </a:spcAft>
        <a:buChar char="•"/>
        <a:defRPr sz="10300">
          <a:solidFill>
            <a:schemeClr val="tx1"/>
          </a:solidFill>
          <a:latin typeface="+mn-lt"/>
          <a:ea typeface="+mn-ea"/>
          <a:cs typeface="+mn-cs"/>
        </a:defRPr>
      </a:lvl1pPr>
      <a:lvl2pPr marL="2376488" indent="-912813" algn="l" defTabSz="2925763" rtl="0" eaLnBrk="0" fontAlgn="base" hangingPunct="0">
        <a:spcBef>
          <a:spcPct val="20000"/>
        </a:spcBef>
        <a:spcAft>
          <a:spcPct val="0"/>
        </a:spcAft>
        <a:buChar char="–"/>
        <a:defRPr sz="8900">
          <a:solidFill>
            <a:schemeClr val="tx1"/>
          </a:solidFill>
          <a:latin typeface="+mn-lt"/>
        </a:defRPr>
      </a:lvl2pPr>
      <a:lvl3pPr marL="3656013" indent="-730250" algn="l" defTabSz="2925763" rtl="0" eaLnBrk="0" fontAlgn="base" hangingPunct="0">
        <a:spcBef>
          <a:spcPct val="20000"/>
        </a:spcBef>
        <a:spcAft>
          <a:spcPct val="0"/>
        </a:spcAft>
        <a:buChar char="•"/>
        <a:defRPr sz="7700">
          <a:solidFill>
            <a:schemeClr val="tx1"/>
          </a:solidFill>
          <a:latin typeface="+mn-lt"/>
        </a:defRPr>
      </a:lvl3pPr>
      <a:lvl4pPr marL="5119688" indent="-730250" algn="l" defTabSz="2925763" rtl="0" eaLnBrk="0" fontAlgn="base" hangingPunct="0">
        <a:spcBef>
          <a:spcPct val="20000"/>
        </a:spcBef>
        <a:spcAft>
          <a:spcPct val="0"/>
        </a:spcAft>
        <a:buChar char="–"/>
        <a:defRPr sz="6400">
          <a:solidFill>
            <a:schemeClr val="tx1"/>
          </a:solidFill>
          <a:latin typeface="+mn-lt"/>
        </a:defRPr>
      </a:lvl4pPr>
      <a:lvl5pPr marL="6581775" indent="-730250" algn="l" defTabSz="2925763" rtl="0" eaLnBrk="0" fontAlgn="base" hangingPunct="0">
        <a:spcBef>
          <a:spcPct val="20000"/>
        </a:spcBef>
        <a:spcAft>
          <a:spcPct val="0"/>
        </a:spcAft>
        <a:buChar char="»"/>
        <a:defRPr sz="6400">
          <a:solidFill>
            <a:schemeClr val="tx1"/>
          </a:solidFill>
          <a:latin typeface="+mn-lt"/>
        </a:defRPr>
      </a:lvl5pPr>
      <a:lvl6pPr marL="6888003" indent="-731236" algn="l" defTabSz="2925999" rtl="0" fontAlgn="base">
        <a:spcBef>
          <a:spcPct val="20000"/>
        </a:spcBef>
        <a:spcAft>
          <a:spcPct val="0"/>
        </a:spcAft>
        <a:buChar char="»"/>
        <a:defRPr sz="6400">
          <a:solidFill>
            <a:schemeClr val="tx1"/>
          </a:solidFill>
          <a:latin typeface="+mn-lt"/>
        </a:defRPr>
      </a:lvl6pPr>
      <a:lvl7pPr marL="7192773" indent="-731236" algn="l" defTabSz="2925999" rtl="0" fontAlgn="base">
        <a:spcBef>
          <a:spcPct val="20000"/>
        </a:spcBef>
        <a:spcAft>
          <a:spcPct val="0"/>
        </a:spcAft>
        <a:buChar char="»"/>
        <a:defRPr sz="6400">
          <a:solidFill>
            <a:schemeClr val="tx1"/>
          </a:solidFill>
          <a:latin typeface="+mn-lt"/>
        </a:defRPr>
      </a:lvl7pPr>
      <a:lvl8pPr marL="7497542" indent="-731236" algn="l" defTabSz="2925999" rtl="0" fontAlgn="base">
        <a:spcBef>
          <a:spcPct val="20000"/>
        </a:spcBef>
        <a:spcAft>
          <a:spcPct val="0"/>
        </a:spcAft>
        <a:buChar char="»"/>
        <a:defRPr sz="6400">
          <a:solidFill>
            <a:schemeClr val="tx1"/>
          </a:solidFill>
          <a:latin typeface="+mn-lt"/>
        </a:defRPr>
      </a:lvl8pPr>
      <a:lvl9pPr marL="7802312" indent="-731236" algn="l" defTabSz="2925999" rtl="0" fontAlgn="base">
        <a:spcBef>
          <a:spcPct val="20000"/>
        </a:spcBef>
        <a:spcAft>
          <a:spcPct val="0"/>
        </a:spcAft>
        <a:buChar char="»"/>
        <a:defRPr sz="6400">
          <a:solidFill>
            <a:schemeClr val="tx1"/>
          </a:solidFill>
          <a:latin typeface="+mn-lt"/>
        </a:defRPr>
      </a:lvl9pPr>
    </p:bodyStyle>
    <p:other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6.jpeg"/><Relationship Id="rId18" Type="http://schemas.openxmlformats.org/officeDocument/2006/relationships/image" Target="../media/image10.jpeg"/><Relationship Id="rId3" Type="http://schemas.openxmlformats.org/officeDocument/2006/relationships/hyperlink" Target="http://www.cte.ku.edu/gallery/visibleknowledge/sturm/files/Student" TargetMode="External"/><Relationship Id="rId21" Type="http://schemas.openxmlformats.org/officeDocument/2006/relationships/image" Target="../media/image13.jpeg"/><Relationship Id="rId7" Type="http://schemas.openxmlformats.org/officeDocument/2006/relationships/hyperlink" Target="http://www.livestrong.com/article/88193-hand-sanitizer-kill-bacteria/" TargetMode="External"/><Relationship Id="rId12" Type="http://schemas.openxmlformats.org/officeDocument/2006/relationships/image" Target="../media/image5.jpeg"/><Relationship Id="rId17"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8.jpeg"/><Relationship Id="rId20"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hyperlink" Target="http://mic.sgmjournals.org/content/129/3/633.full.pdf" TargetMode="External"/><Relationship Id="rId11" Type="http://schemas.openxmlformats.org/officeDocument/2006/relationships/image" Target="../media/image4.jpeg"/><Relationship Id="rId5" Type="http://schemas.openxmlformats.org/officeDocument/2006/relationships/hyperlink" Target="http://www.nytimes.com/2006/03/21/health/21cons.html" TargetMode="External"/><Relationship Id="rId15" Type="http://schemas.openxmlformats.org/officeDocument/2006/relationships/chart" Target="../charts/chart1.xml"/><Relationship Id="rId10" Type="http://schemas.openxmlformats.org/officeDocument/2006/relationships/image" Target="../media/image3.jpeg"/><Relationship Id="rId19" Type="http://schemas.openxmlformats.org/officeDocument/2006/relationships/image" Target="../media/image11.jpeg"/><Relationship Id="rId4" Type="http://schemas.openxmlformats.org/officeDocument/2006/relationships/hyperlink" Target="http://www.jstor.org/stable/pdfplus/10.1086/503455.pdf?acceptTC=true" TargetMode="External"/><Relationship Id="rId9" Type="http://schemas.openxmlformats.org/officeDocument/2006/relationships/image" Target="../media/image2.jpeg"/><Relationship Id="rId1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00800" y="508000"/>
            <a:ext cx="20040600" cy="1727200"/>
          </a:xfrm>
        </p:spPr>
        <p:txBody>
          <a:bodyPr/>
          <a:lstStyle/>
          <a:p>
            <a:pPr eaLnBrk="1" hangingPunct="1"/>
            <a:r>
              <a:rPr lang="en-US" sz="5300" b="1" smtClean="0">
                <a:latin typeface="Arial" charset="0"/>
              </a:rPr>
              <a:t>Title of Project</a:t>
            </a:r>
            <a:br>
              <a:rPr lang="en-US" sz="5300" b="1" smtClean="0">
                <a:latin typeface="Arial" charset="0"/>
              </a:rPr>
            </a:br>
            <a:r>
              <a:rPr lang="en-US" sz="2700" smtClean="0">
                <a:latin typeface="Arial" charset="0"/>
              </a:rPr>
              <a:t>Name &amp; Name</a:t>
            </a:r>
            <a:br>
              <a:rPr lang="en-US" sz="2700" smtClean="0">
                <a:latin typeface="Arial" charset="0"/>
              </a:rPr>
            </a:br>
            <a:r>
              <a:rPr lang="en-US" sz="2700" smtClean="0">
                <a:latin typeface="Arial" charset="0"/>
              </a:rPr>
              <a:t>2</a:t>
            </a:r>
            <a:r>
              <a:rPr lang="en-US" sz="2700" b="1" smtClean="0">
                <a:latin typeface="Arial" charset="0"/>
              </a:rPr>
              <a:t>011-2012</a:t>
            </a:r>
            <a:endParaRPr lang="en-US" sz="2700" b="1" baseline="30000" smtClean="0">
              <a:latin typeface="Arial" charset="0"/>
            </a:endParaRPr>
          </a:p>
        </p:txBody>
      </p:sp>
      <p:sp>
        <p:nvSpPr>
          <p:cNvPr id="2052" name="Text Box 10"/>
          <p:cNvSpPr txBox="1">
            <a:spLocks noChangeArrowheads="1"/>
          </p:cNvSpPr>
          <p:nvPr/>
        </p:nvSpPr>
        <p:spPr bwMode="auto">
          <a:xfrm>
            <a:off x="990600" y="3352800"/>
            <a:ext cx="8305800" cy="12818888"/>
          </a:xfrm>
          <a:prstGeom prst="rect">
            <a:avLst/>
          </a:prstGeom>
          <a:noFill/>
          <a:ln w="50800">
            <a:noFill/>
            <a:miter lim="800000"/>
            <a:headEnd/>
            <a:tailEnd/>
          </a:ln>
        </p:spPr>
        <p:txBody>
          <a:bodyPr lIns="60954" tIns="30477" rIns="60954" bIns="30477">
            <a:spAutoFit/>
          </a:bodyPr>
          <a:lstStyle/>
          <a:p>
            <a:pPr marL="90488">
              <a:spcAft>
                <a:spcPts val="300"/>
              </a:spcAft>
              <a:buFont typeface="Arial" pitchFamily="34" charset="0"/>
              <a:buChar char="•"/>
            </a:pPr>
            <a:r>
              <a:rPr lang="en-US" sz="2400" dirty="0" smtClean="0"/>
              <a:t>Hand sanitizer brands advertise for killing 99.99% of germs and are used to prevent the spread of bacteria. The active ingredient is ethyl alcohol.</a:t>
            </a:r>
          </a:p>
          <a:p>
            <a:pPr marL="90488">
              <a:spcAft>
                <a:spcPts val="300"/>
              </a:spcAft>
              <a:buFont typeface="Arial" pitchFamily="34" charset="0"/>
              <a:buChar char="•"/>
            </a:pPr>
            <a:r>
              <a:rPr lang="en-US" sz="2400" dirty="0" smtClean="0"/>
              <a:t>There is contradicting information about whether more than 60% or 50% concentration of ethanol is most effective (Franklin 2006) (</a:t>
            </a:r>
            <a:r>
              <a:rPr lang="en-US" sz="2400" dirty="0" err="1" smtClean="0"/>
              <a:t>Fendler</a:t>
            </a:r>
            <a:r>
              <a:rPr lang="en-US" sz="2400" dirty="0" smtClean="0"/>
              <a:t>, </a:t>
            </a:r>
            <a:r>
              <a:rPr lang="en-US" sz="2400" dirty="0" err="1" smtClean="0"/>
              <a:t>Groziak</a:t>
            </a:r>
            <a:r>
              <a:rPr lang="en-US" sz="2400" dirty="0" smtClean="0"/>
              <a:t> 2002).</a:t>
            </a:r>
          </a:p>
          <a:p>
            <a:pPr marL="90488">
              <a:spcAft>
                <a:spcPts val="300"/>
              </a:spcAft>
              <a:buFont typeface="Arial" pitchFamily="34" charset="0"/>
              <a:buChar char="•"/>
            </a:pPr>
            <a:r>
              <a:rPr lang="en-US" sz="2400" dirty="0" smtClean="0"/>
              <a:t>This lab determined the efficacy of varied ethanol percentages (0% -80%) in killing </a:t>
            </a:r>
            <a:r>
              <a:rPr lang="en-US" sz="2400" i="1" dirty="0" err="1" smtClean="0"/>
              <a:t>E.Coli</a:t>
            </a:r>
            <a:r>
              <a:rPr lang="en-US" sz="2400" dirty="0" smtClean="0"/>
              <a:t>, using chicken broth as a nutrient broth.</a:t>
            </a:r>
          </a:p>
          <a:p>
            <a:pPr marL="90488">
              <a:spcAft>
                <a:spcPts val="300"/>
              </a:spcAft>
              <a:buFont typeface="Arial" pitchFamily="34" charset="0"/>
              <a:buChar char="•"/>
            </a:pPr>
            <a:r>
              <a:rPr lang="en-US" sz="2400" dirty="0" smtClean="0"/>
              <a:t> Samples of each solution were placed in agar, a gelatinous substance, to plate and count bacteria.</a:t>
            </a:r>
          </a:p>
          <a:p>
            <a:pPr marL="90488">
              <a:spcAft>
                <a:spcPts val="300"/>
              </a:spcAft>
              <a:buFont typeface="Arial" pitchFamily="34" charset="0"/>
              <a:buChar char="•"/>
            </a:pPr>
            <a:r>
              <a:rPr lang="en-US" sz="2400" dirty="0" smtClean="0"/>
              <a:t>Ineffectiveness or effectiveness of the different solutions of ethanol and chicken broth to kill bacteria can be compared to different percentages of ethanol in hand sanitizers.</a:t>
            </a:r>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sz="1600" dirty="0"/>
          </a:p>
          <a:p>
            <a:pPr marL="90488">
              <a:spcAft>
                <a:spcPts val="300"/>
              </a:spcAft>
            </a:pPr>
            <a:endParaRPr lang="en-US" dirty="0"/>
          </a:p>
          <a:p>
            <a:pPr marL="90488">
              <a:spcAft>
                <a:spcPts val="300"/>
              </a:spcAft>
            </a:pPr>
            <a:endParaRPr lang="en-US" dirty="0"/>
          </a:p>
        </p:txBody>
      </p:sp>
      <p:sp>
        <p:nvSpPr>
          <p:cNvPr id="2053" name="Text Box 13"/>
          <p:cNvSpPr txBox="1">
            <a:spLocks noChangeArrowheads="1"/>
          </p:cNvSpPr>
          <p:nvPr/>
        </p:nvSpPr>
        <p:spPr bwMode="auto">
          <a:xfrm>
            <a:off x="23469600" y="3505200"/>
            <a:ext cx="8305800" cy="15781237"/>
          </a:xfrm>
          <a:prstGeom prst="rect">
            <a:avLst/>
          </a:prstGeom>
          <a:noFill/>
          <a:ln w="50800">
            <a:noFill/>
            <a:miter lim="800000"/>
            <a:headEnd/>
            <a:tailEnd/>
          </a:ln>
        </p:spPr>
        <p:txBody>
          <a:bodyPr lIns="60954" tIns="30477" rIns="60954" bIns="30477">
            <a:spAutoFit/>
          </a:bodyPr>
          <a:lstStyle/>
          <a:p>
            <a:pPr>
              <a:spcAft>
                <a:spcPts val="300"/>
              </a:spcAft>
              <a:buFontTx/>
              <a:buChar char="-"/>
            </a:pPr>
            <a:r>
              <a:rPr lang="en-US" dirty="0" smtClean="0"/>
              <a:t>The lab yielded unexpected results and refuted the hypothesis that the </a:t>
            </a:r>
            <a:r>
              <a:rPr lang="en-US" i="1" dirty="0" err="1" smtClean="0"/>
              <a:t>E.Coli</a:t>
            </a:r>
            <a:r>
              <a:rPr lang="en-US" dirty="0" smtClean="0"/>
              <a:t> would survive under a 60% concentration of ethanol.</a:t>
            </a:r>
          </a:p>
          <a:p>
            <a:pPr>
              <a:spcAft>
                <a:spcPts val="300"/>
              </a:spcAft>
              <a:buFontTx/>
              <a:buChar char="-"/>
            </a:pPr>
            <a:r>
              <a:rPr lang="en-US" dirty="0" smtClean="0"/>
              <a:t>This proves that the chicken broth did work as a sufficient nutrient broth for </a:t>
            </a:r>
            <a:r>
              <a:rPr lang="en-US" i="1" dirty="0" err="1" smtClean="0"/>
              <a:t>E.Coli</a:t>
            </a:r>
            <a:r>
              <a:rPr lang="en-US" dirty="0" smtClean="0"/>
              <a:t>. However, this also shows that </a:t>
            </a:r>
            <a:r>
              <a:rPr lang="en-US" i="1" dirty="0" err="1" smtClean="0"/>
              <a:t>E.Coli</a:t>
            </a:r>
            <a:r>
              <a:rPr lang="en-US" dirty="0" smtClean="0"/>
              <a:t> did not survive in 20% or higher concentrations of ethanol.</a:t>
            </a:r>
          </a:p>
          <a:p>
            <a:pPr>
              <a:spcAft>
                <a:spcPts val="300"/>
              </a:spcAft>
              <a:buFontTx/>
              <a:buChar char="-"/>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endParaRPr lang="en-US" dirty="0" smtClean="0"/>
          </a:p>
          <a:p>
            <a:pPr>
              <a:spcAft>
                <a:spcPts val="300"/>
              </a:spcAft>
            </a:pPr>
            <a:r>
              <a:rPr lang="en-US" dirty="0" smtClean="0"/>
              <a:t>            Figure 5 :Petri Dish #2         	                 Figure 6: Petri Dish #</a:t>
            </a:r>
            <a:r>
              <a:rPr lang="en-US" dirty="0" smtClean="0"/>
              <a:t>3</a:t>
            </a:r>
            <a:endParaRPr lang="en-US" dirty="0" smtClean="0"/>
          </a:p>
          <a:p>
            <a:pPr>
              <a:spcAft>
                <a:spcPts val="300"/>
              </a:spcAft>
              <a:buFontTx/>
              <a:buChar char="-"/>
            </a:pPr>
            <a:r>
              <a:rPr lang="en-US" sz="1900" dirty="0" smtClean="0"/>
              <a:t>These results do not conclude that 20% ethanol concentrations kills all bacteria; there was an unexpected reaction between the chicken broth and ethanol forming an unknown white substance. </a:t>
            </a:r>
          </a:p>
          <a:p>
            <a:pPr lvl="1">
              <a:spcAft>
                <a:spcPts val="300"/>
              </a:spcAft>
              <a:buFontTx/>
              <a:buChar char="-"/>
            </a:pPr>
            <a:r>
              <a:rPr lang="en-US" sz="1900" dirty="0" smtClean="0"/>
              <a:t>This white substance appeared in all beakers except for beakers 3 &amp; 4 (20% ethanol concentrations) and appeared more solid in beakers 5-10 while seeming more </a:t>
            </a:r>
            <a:r>
              <a:rPr lang="en-US" sz="1900" dirty="0" err="1" smtClean="0"/>
              <a:t>liquidy</a:t>
            </a:r>
            <a:r>
              <a:rPr lang="en-US" sz="1900" dirty="0" smtClean="0"/>
              <a:t> in beakers 1 &amp; 2.</a:t>
            </a:r>
          </a:p>
          <a:p>
            <a:pPr>
              <a:spcAft>
                <a:spcPts val="300"/>
              </a:spcAft>
              <a:buFontTx/>
              <a:buChar char="-"/>
            </a:pPr>
            <a:r>
              <a:rPr lang="en-US" sz="1900" dirty="0" smtClean="0"/>
              <a:t>There is most likely no substance in beakers 3 and 4 because the ethanol and chicken broth had fully reacted with each other at a 4-1 ratio (80% chicken broth, 20% ethanol) and no layers were able to form.</a:t>
            </a:r>
          </a:p>
          <a:p>
            <a:pPr>
              <a:spcAft>
                <a:spcPts val="300"/>
              </a:spcAft>
              <a:buFontTx/>
              <a:buChar char="-"/>
            </a:pPr>
            <a:r>
              <a:rPr lang="en-US" sz="1900" dirty="0" smtClean="0"/>
              <a:t> It also shows that a more accurate test to determine at what concentration of ethanol </a:t>
            </a:r>
            <a:r>
              <a:rPr lang="en-US" sz="1900" i="1" dirty="0" err="1" smtClean="0"/>
              <a:t>E.Coli</a:t>
            </a:r>
            <a:r>
              <a:rPr lang="en-US" sz="1900" dirty="0" smtClean="0"/>
              <a:t> will be killed would be to test ethanol percentages between 0% and 20%</a:t>
            </a:r>
          </a:p>
          <a:p>
            <a:pPr>
              <a:spcAft>
                <a:spcPts val="300"/>
              </a:spcAft>
              <a:buFontTx/>
              <a:buChar char="-"/>
            </a:pPr>
            <a:r>
              <a:rPr lang="en-US" sz="1900" dirty="0" smtClean="0"/>
              <a:t>A potential error that could have affected the lab results was that there was an unequal distribution of </a:t>
            </a:r>
            <a:r>
              <a:rPr lang="en-US" sz="1900" i="1" dirty="0" smtClean="0"/>
              <a:t>E. Coli</a:t>
            </a:r>
            <a:r>
              <a:rPr lang="en-US" sz="1900" dirty="0" smtClean="0"/>
              <a:t> because it was mixed in a liquid solution, which does not guarantee equal distribution.</a:t>
            </a:r>
          </a:p>
          <a:p>
            <a:pPr>
              <a:spcAft>
                <a:spcPts val="300"/>
              </a:spcAft>
              <a:buFontTx/>
              <a:buChar char="-"/>
            </a:pPr>
            <a:r>
              <a:rPr lang="en-US" sz="1900" dirty="0" smtClean="0"/>
              <a:t>This lab only guarantees that ethanol will eliminate </a:t>
            </a:r>
            <a:r>
              <a:rPr lang="en-US" sz="1900" i="1" dirty="0" smtClean="0"/>
              <a:t>E. Coli</a:t>
            </a:r>
            <a:r>
              <a:rPr lang="en-US" sz="1900" dirty="0" smtClean="0"/>
              <a:t> at concentration levels of 20% or above, not all bacterial substances</a:t>
            </a:r>
          </a:p>
          <a:p>
            <a:pPr>
              <a:spcAft>
                <a:spcPts val="300"/>
              </a:spcAft>
              <a:buFontTx/>
              <a:buChar char="-"/>
            </a:pPr>
            <a:r>
              <a:rPr lang="en-US" sz="1900" dirty="0" smtClean="0"/>
              <a:t>This lab also only guarantees the elimination of </a:t>
            </a:r>
            <a:r>
              <a:rPr lang="en-US" sz="1900" i="1" dirty="0" smtClean="0"/>
              <a:t>E. Coli</a:t>
            </a:r>
            <a:r>
              <a:rPr lang="en-US" sz="1900" dirty="0" smtClean="0"/>
              <a:t> in chicken broth, not necessarily on bodily surfaces. </a:t>
            </a:r>
          </a:p>
          <a:p>
            <a:pPr lvl="1">
              <a:spcAft>
                <a:spcPts val="300"/>
              </a:spcAft>
              <a:buFontTx/>
              <a:buChar char="-"/>
            </a:pPr>
            <a:r>
              <a:rPr lang="en-US" sz="1900" dirty="0" smtClean="0"/>
              <a:t>If </a:t>
            </a:r>
            <a:r>
              <a:rPr lang="en-US" sz="1900" i="1" dirty="0" err="1" smtClean="0"/>
              <a:t>E.Coli</a:t>
            </a:r>
            <a:r>
              <a:rPr lang="en-US" sz="1900" dirty="0" smtClean="0"/>
              <a:t> is grown in circumstances similar to the chicken broth nutrient solution, it will be killed with 20% ethanol hand sanitizers.</a:t>
            </a:r>
            <a:r>
              <a:rPr lang="en-US" sz="2000" dirty="0" smtClean="0"/>
              <a:t> </a:t>
            </a: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a:p>
            <a:pPr lvl="1">
              <a:spcAft>
                <a:spcPts val="300"/>
              </a:spcAft>
            </a:pPr>
            <a:endParaRPr lang="en-US" sz="2000" dirty="0" smtClean="0"/>
          </a:p>
          <a:p>
            <a:pPr lvl="1">
              <a:spcAft>
                <a:spcPts val="300"/>
              </a:spcAft>
            </a:pPr>
            <a:r>
              <a:rPr lang="en-US" sz="1500" dirty="0" smtClean="0"/>
              <a:t>Figure 7: barely noticeable white                      Figure 8: clearly visible solid white   substance in a more </a:t>
            </a:r>
            <a:r>
              <a:rPr lang="en-US" sz="1500" dirty="0" err="1" smtClean="0"/>
              <a:t>liquidy</a:t>
            </a:r>
            <a:r>
              <a:rPr lang="en-US" sz="1500" dirty="0" smtClean="0"/>
              <a:t> form                           substance at the bottom.</a:t>
            </a:r>
          </a:p>
          <a:p>
            <a:pPr lvl="1">
              <a:spcAft>
                <a:spcPts val="300"/>
              </a:spcAft>
            </a:pPr>
            <a:endParaRPr lang="en-US" sz="2000" dirty="0" smtClean="0"/>
          </a:p>
          <a:p>
            <a:pPr lvl="1">
              <a:spcAft>
                <a:spcPts val="300"/>
              </a:spcAft>
              <a:buFontTx/>
              <a:buChar char="-"/>
            </a:pPr>
            <a:endParaRPr lang="en-US" sz="2000" dirty="0" smtClean="0"/>
          </a:p>
          <a:p>
            <a:pPr lvl="1">
              <a:spcAft>
                <a:spcPts val="300"/>
              </a:spcAft>
              <a:buFontTx/>
              <a:buChar char="-"/>
            </a:pPr>
            <a:endParaRPr lang="en-US" sz="2000" dirty="0" smtClean="0"/>
          </a:p>
        </p:txBody>
      </p:sp>
      <p:sp>
        <p:nvSpPr>
          <p:cNvPr id="2054" name="Text Box 14"/>
          <p:cNvSpPr txBox="1">
            <a:spLocks noChangeArrowheads="1"/>
          </p:cNvSpPr>
          <p:nvPr/>
        </p:nvSpPr>
        <p:spPr bwMode="auto">
          <a:xfrm>
            <a:off x="12268200" y="7924800"/>
            <a:ext cx="8305800" cy="3854895"/>
          </a:xfrm>
          <a:prstGeom prst="rect">
            <a:avLst/>
          </a:prstGeom>
          <a:noFill/>
          <a:ln w="0">
            <a:noFill/>
            <a:miter lim="800000"/>
            <a:headEnd/>
            <a:tailEnd/>
          </a:ln>
        </p:spPr>
        <p:txBody>
          <a:bodyPr lIns="60954" tIns="30477" rIns="60954" bIns="30477">
            <a:spAutoFit/>
          </a:bodyPr>
          <a:lstStyle/>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p:txBody>
      </p:sp>
      <p:sp>
        <p:nvSpPr>
          <p:cNvPr id="2055" name="Text Box 17"/>
          <p:cNvSpPr txBox="1">
            <a:spLocks noChangeArrowheads="1"/>
          </p:cNvSpPr>
          <p:nvPr/>
        </p:nvSpPr>
        <p:spPr bwMode="auto">
          <a:xfrm>
            <a:off x="685800" y="12496800"/>
            <a:ext cx="4876800" cy="13211303"/>
          </a:xfrm>
          <a:prstGeom prst="rect">
            <a:avLst/>
          </a:prstGeom>
          <a:noFill/>
          <a:ln w="50800">
            <a:noFill/>
            <a:miter lim="800000"/>
            <a:headEnd/>
            <a:tailEnd/>
          </a:ln>
        </p:spPr>
        <p:txBody>
          <a:bodyPr wrap="square" lIns="60954" tIns="30477" rIns="60954" bIns="30477">
            <a:spAutoFit/>
          </a:bodyPr>
          <a:lstStyle/>
          <a:p>
            <a:pPr>
              <a:spcAft>
                <a:spcPts val="300"/>
              </a:spcAft>
              <a:buFont typeface="Arial" pitchFamily="34" charset="0"/>
              <a:buChar char="•"/>
            </a:pPr>
            <a:r>
              <a:rPr lang="en-US" sz="2400" dirty="0" smtClean="0"/>
              <a:t>Ten solutions with varying alcohol concentrations were made by mixing the ethanol with the chicken broth. Bacteria broth was made with water to stimulate the growth of </a:t>
            </a:r>
            <a:r>
              <a:rPr lang="en-US" sz="2400" i="1" dirty="0" err="1" smtClean="0"/>
              <a:t>E.Coli</a:t>
            </a:r>
            <a:r>
              <a:rPr lang="en-US" sz="2400" dirty="0" smtClean="0"/>
              <a:t>. </a:t>
            </a:r>
          </a:p>
          <a:p>
            <a:pPr>
              <a:spcAft>
                <a:spcPts val="300"/>
              </a:spcAft>
              <a:buFont typeface="Arial" pitchFamily="34" charset="0"/>
              <a:buChar char="•"/>
            </a:pPr>
            <a:r>
              <a:rPr lang="en-US" sz="2400" dirty="0" smtClean="0"/>
              <a:t>Bacteria were collected from the provided test tube of </a:t>
            </a:r>
            <a:r>
              <a:rPr lang="en-US" sz="2400" i="1" dirty="0" err="1" smtClean="0"/>
              <a:t>E.Coli</a:t>
            </a:r>
            <a:r>
              <a:rPr lang="en-US" sz="2400" dirty="0" smtClean="0"/>
              <a:t> and put into the bacteria broth. Then bacteria was moved into each ethanol and chicken broth solution. </a:t>
            </a:r>
          </a:p>
          <a:p>
            <a:pPr>
              <a:spcAft>
                <a:spcPts val="300"/>
              </a:spcAft>
              <a:buFont typeface="Arial" pitchFamily="34" charset="0"/>
              <a:buChar char="•"/>
            </a:pPr>
            <a:r>
              <a:rPr lang="en-US" sz="2400" dirty="0" smtClean="0"/>
              <a:t>Agar was created in Petri-dishes. By plating, the Petri-dishes were then exposed to the different chicken broth and ethanol solutions. </a:t>
            </a:r>
          </a:p>
          <a:p>
            <a:pPr>
              <a:spcAft>
                <a:spcPts val="300"/>
              </a:spcAft>
              <a:buFont typeface="Arial" pitchFamily="34" charset="0"/>
              <a:buChar char="•"/>
            </a:pPr>
            <a:r>
              <a:rPr lang="en-US" sz="2400" dirty="0" smtClean="0"/>
              <a:t>Counting showed colonies subject to the dehydrogenation of ethanol. </a:t>
            </a:r>
          </a:p>
          <a:p>
            <a:pPr>
              <a:spcAft>
                <a:spcPts val="300"/>
              </a:spcAft>
              <a:buFont typeface="Arial" pitchFamily="34" charset="0"/>
              <a:buChar char="•"/>
            </a:pPr>
            <a:r>
              <a:rPr lang="en-US" sz="2400" dirty="0" smtClean="0"/>
              <a:t>The data was then compared to three different types of hand sanitizer containing ethanol concentrations of 62%, 65%, and 70%. </a:t>
            </a:r>
          </a:p>
          <a:p>
            <a:pPr>
              <a:spcAft>
                <a:spcPts val="300"/>
              </a:spcAft>
            </a:pPr>
            <a:r>
              <a:rPr lang="en-US" dirty="0" smtClean="0"/>
              <a:t> </a:t>
            </a: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p:txBody>
      </p:sp>
      <p:sp>
        <p:nvSpPr>
          <p:cNvPr id="2057" name="Text Box 61"/>
          <p:cNvSpPr txBox="1">
            <a:spLocks noChangeArrowheads="1"/>
          </p:cNvSpPr>
          <p:nvPr/>
        </p:nvSpPr>
        <p:spPr bwMode="auto">
          <a:xfrm>
            <a:off x="1066800" y="118110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Methods</a:t>
            </a:r>
          </a:p>
        </p:txBody>
      </p:sp>
      <p:sp>
        <p:nvSpPr>
          <p:cNvPr id="2" name="Text Box 81"/>
          <p:cNvSpPr txBox="1">
            <a:spLocks noChangeArrowheads="1"/>
          </p:cNvSpPr>
          <p:nvPr/>
        </p:nvSpPr>
        <p:spPr bwMode="auto">
          <a:xfrm>
            <a:off x="23317200" y="19050000"/>
            <a:ext cx="8229600" cy="3954923"/>
          </a:xfrm>
          <a:prstGeom prst="rect">
            <a:avLst/>
          </a:prstGeom>
          <a:noFill/>
          <a:ln w="50800">
            <a:noFill/>
            <a:miter lim="800000"/>
            <a:headEnd/>
            <a:tailEnd/>
          </a:ln>
        </p:spPr>
        <p:txBody>
          <a:bodyPr lIns="60954" tIns="30477" rIns="60954" bIns="30477">
            <a:spAutoFit/>
          </a:bodyPr>
          <a:lstStyle/>
          <a:p>
            <a:r>
              <a:rPr lang="en-US" sz="1200" i="1" dirty="0" smtClean="0"/>
              <a:t>Comparison study on disinfectant efficiency of ethanol, bleach and anti-bacterial 	hand soap against </a:t>
            </a:r>
            <a:r>
              <a:rPr lang="en-US" sz="1200" i="1" dirty="0" err="1" smtClean="0"/>
              <a:t>e.coli</a:t>
            </a:r>
            <a:r>
              <a:rPr lang="en-US" sz="1200" i="1" dirty="0" smtClean="0"/>
              <a:t> and mixed </a:t>
            </a:r>
            <a:r>
              <a:rPr lang="en-US" sz="1200" i="1" dirty="0" err="1" smtClean="0"/>
              <a:t>cultur</a:t>
            </a:r>
            <a:r>
              <a:rPr lang="en-US" sz="1200" dirty="0" smtClean="0"/>
              <a:t>. (</a:t>
            </a:r>
            <a:r>
              <a:rPr lang="en-US" sz="1200" dirty="0" err="1" smtClean="0"/>
              <a:t>n.d</a:t>
            </a:r>
            <a:r>
              <a:rPr lang="en-US" sz="1200" dirty="0" smtClean="0"/>
              <a:t>.). Retrieved 	from </a:t>
            </a:r>
            <a:r>
              <a:rPr lang="en-US" sz="1200" dirty="0" smtClean="0">
                <a:hlinkClick r:id="rId3"/>
              </a:rPr>
              <a:t>http://www.cte.ku.edu/gallery/visibleknowledge/sturm/files/Student</a:t>
            </a:r>
            <a:r>
              <a:rPr lang="en-US" sz="1200" dirty="0" smtClean="0"/>
              <a:t> </a:t>
            </a:r>
            <a:r>
              <a:rPr lang="en-US" sz="1200" dirty="0" smtClean="0"/>
              <a:t>Work </a:t>
            </a:r>
            <a:r>
              <a:rPr lang="en-US" sz="1200" dirty="0" smtClean="0"/>
              <a:t>Documents/final Lab Project/group_b_report.pdf</a:t>
            </a:r>
          </a:p>
          <a:p>
            <a:r>
              <a:rPr lang="en-US" sz="1200" dirty="0" err="1" smtClean="0"/>
              <a:t>Fendler</a:t>
            </a:r>
            <a:r>
              <a:rPr lang="en-US" sz="1200" dirty="0" smtClean="0"/>
              <a:t>, E., and P. </a:t>
            </a:r>
            <a:r>
              <a:rPr lang="en-US" sz="1200" dirty="0" err="1" smtClean="0"/>
              <a:t>Groziak</a:t>
            </a:r>
            <a:r>
              <a:rPr lang="en-US" sz="1200" dirty="0" smtClean="0"/>
              <a:t> (2002, February). </a:t>
            </a:r>
            <a:r>
              <a:rPr lang="en-US" sz="1200" i="1" dirty="0" smtClean="0"/>
              <a:t>Efficacy of alcohol‐based hand </a:t>
            </a:r>
            <a:endParaRPr lang="en-US" sz="1200" dirty="0" smtClean="0"/>
          </a:p>
          <a:p>
            <a:r>
              <a:rPr lang="en-US" sz="1200" i="1" dirty="0" smtClean="0"/>
              <a:t>	sanitizers against fungi and viruses</a:t>
            </a:r>
            <a:r>
              <a:rPr lang="en-US" sz="1200" dirty="0" smtClean="0"/>
              <a:t>. Retrieved 	from</a:t>
            </a:r>
            <a:r>
              <a:rPr lang="en-US" sz="1200" dirty="0" smtClean="0">
                <a:hlinkClick r:id="rId4"/>
              </a:rPr>
              <a:t>http://www.jstor.org/stable/pdfplus/10.1086/503455.pdf?acceptTC=true</a:t>
            </a:r>
            <a:endParaRPr lang="en-US" sz="1200" dirty="0" smtClean="0"/>
          </a:p>
          <a:p>
            <a:r>
              <a:rPr lang="en-US" sz="1200" dirty="0" smtClean="0"/>
              <a:t>Franklin, Deborah (2006, March 21). </a:t>
            </a:r>
            <a:r>
              <a:rPr lang="en-US" sz="1200" i="1" dirty="0" smtClean="0"/>
              <a:t>New York Times: Hand Sanitizers Good or 	Bad. </a:t>
            </a:r>
            <a:r>
              <a:rPr lang="en-US" sz="1200" dirty="0" smtClean="0"/>
              <a:t>Retrieved from 	</a:t>
            </a:r>
            <a:r>
              <a:rPr lang="en-US" sz="1200" dirty="0" smtClean="0">
                <a:hlinkClick r:id="rId5"/>
              </a:rPr>
              <a:t>http://www.nytimes.com/2006/03/21/health/21cons.html</a:t>
            </a:r>
            <a:endParaRPr lang="en-US" sz="1200" dirty="0" smtClean="0"/>
          </a:p>
          <a:p>
            <a:r>
              <a:rPr lang="en-US" sz="1200" dirty="0" smtClean="0"/>
              <a:t>Fletcher, M. (1982, August 02). </a:t>
            </a:r>
            <a:r>
              <a:rPr lang="en-US" sz="1200" i="1" dirty="0" smtClean="0"/>
              <a:t>the effects of methanol, ethanol, </a:t>
            </a:r>
            <a:r>
              <a:rPr lang="en-US" sz="1200" i="1" dirty="0" err="1" smtClean="0"/>
              <a:t>propanol</a:t>
            </a:r>
            <a:r>
              <a:rPr lang="en-US" sz="1200" i="1" dirty="0" smtClean="0"/>
              <a:t> and 	</a:t>
            </a:r>
            <a:r>
              <a:rPr lang="en-US" sz="1200" i="1" dirty="0" err="1" smtClean="0"/>
              <a:t>butanol</a:t>
            </a:r>
            <a:r>
              <a:rPr lang="en-US" sz="1200" i="1" dirty="0" smtClean="0"/>
              <a:t> on bacterial attachment to surfaces</a:t>
            </a:r>
            <a:r>
              <a:rPr lang="en-US" sz="1200" dirty="0" smtClean="0"/>
              <a:t>. Retrieved 	from </a:t>
            </a:r>
            <a:r>
              <a:rPr lang="en-US" sz="1200" dirty="0" smtClean="0">
                <a:hlinkClick r:id="rId6"/>
              </a:rPr>
              <a:t>http://mic.sgmjournals.org/content/129/3/633.full.pdf</a:t>
            </a:r>
            <a:endParaRPr lang="en-US" sz="1200" dirty="0" smtClean="0"/>
          </a:p>
          <a:p>
            <a:r>
              <a:rPr lang="en-US" sz="1200" dirty="0" smtClean="0"/>
              <a:t>Sherwood, Chris (2012, February 28). </a:t>
            </a:r>
            <a:r>
              <a:rPr lang="en-US" sz="1200" i="1" dirty="0" smtClean="0"/>
              <a:t>How Does Hand Sanitizer Kill 	Bacteria. </a:t>
            </a:r>
            <a:r>
              <a:rPr lang="en-US" sz="1200" dirty="0" smtClean="0"/>
              <a:t>Retrieved from</a:t>
            </a:r>
          </a:p>
          <a:p>
            <a:r>
              <a:rPr lang="en-US" sz="1200" dirty="0" smtClean="0"/>
              <a:t>               </a:t>
            </a:r>
            <a:r>
              <a:rPr lang="en-US" sz="1200" dirty="0" smtClean="0">
                <a:hlinkClick r:id="rId7"/>
              </a:rPr>
              <a:t>http://www.livestrong.com/article/88193-hand-sanitizer-kill-bacteria/</a:t>
            </a:r>
            <a:endParaRPr lang="en-US" sz="1200" dirty="0" smtClean="0"/>
          </a:p>
          <a:p>
            <a:endParaRPr lang="en-US" sz="1200" dirty="0" smtClean="0"/>
          </a:p>
          <a:p>
            <a:r>
              <a:rPr lang="en-US" sz="1200" dirty="0" smtClean="0"/>
              <a:t> </a:t>
            </a:r>
          </a:p>
          <a:p>
            <a:endParaRPr lang="en-US" b="1" dirty="0" smtClean="0"/>
          </a:p>
          <a:p>
            <a:endParaRPr lang="en-US" b="1" dirty="0"/>
          </a:p>
          <a:p>
            <a:pPr>
              <a:spcBef>
                <a:spcPct val="50000"/>
              </a:spcBef>
            </a:pPr>
            <a:endParaRPr lang="en-US" b="1" dirty="0"/>
          </a:p>
          <a:p>
            <a:pPr>
              <a:spcBef>
                <a:spcPct val="50000"/>
              </a:spcBef>
            </a:pPr>
            <a:endParaRPr lang="en-US" dirty="0"/>
          </a:p>
        </p:txBody>
      </p:sp>
      <p:sp>
        <p:nvSpPr>
          <p:cNvPr id="2058" name="Line 168"/>
          <p:cNvSpPr>
            <a:spLocks noChangeShapeType="1"/>
          </p:cNvSpPr>
          <p:nvPr/>
        </p:nvSpPr>
        <p:spPr bwMode="auto">
          <a:xfrm>
            <a:off x="10401300" y="3403600"/>
            <a:ext cx="0" cy="17780000"/>
          </a:xfrm>
          <a:prstGeom prst="line">
            <a:avLst/>
          </a:prstGeom>
          <a:noFill/>
          <a:ln w="76200">
            <a:solidFill>
              <a:schemeClr val="tx1"/>
            </a:solidFill>
            <a:round/>
            <a:headEnd/>
            <a:tailEnd/>
          </a:ln>
        </p:spPr>
        <p:txBody>
          <a:bodyPr lIns="60954" tIns="30477" rIns="60954" bIns="30477"/>
          <a:lstStyle/>
          <a:p>
            <a:endParaRPr lang="en-US"/>
          </a:p>
        </p:txBody>
      </p:sp>
      <p:sp>
        <p:nvSpPr>
          <p:cNvPr id="2059" name="Line 169"/>
          <p:cNvSpPr>
            <a:spLocks noChangeShapeType="1"/>
          </p:cNvSpPr>
          <p:nvPr/>
        </p:nvSpPr>
        <p:spPr bwMode="auto">
          <a:xfrm>
            <a:off x="22517100" y="3403600"/>
            <a:ext cx="0" cy="17780000"/>
          </a:xfrm>
          <a:prstGeom prst="line">
            <a:avLst/>
          </a:prstGeom>
          <a:noFill/>
          <a:ln w="76200">
            <a:solidFill>
              <a:schemeClr val="tx1"/>
            </a:solidFill>
            <a:round/>
            <a:headEnd/>
            <a:tailEnd/>
          </a:ln>
        </p:spPr>
        <p:txBody>
          <a:bodyPr lIns="60954" tIns="30477" rIns="60954" bIns="30477"/>
          <a:lstStyle/>
          <a:p>
            <a:endParaRPr lang="en-US"/>
          </a:p>
        </p:txBody>
      </p:sp>
      <p:pic>
        <p:nvPicPr>
          <p:cNvPr id="2060" name="Picture 20" descr="SPA Diamond.png"/>
          <p:cNvPicPr>
            <a:picLocks noChangeAspect="1"/>
          </p:cNvPicPr>
          <p:nvPr/>
        </p:nvPicPr>
        <p:blipFill>
          <a:blip r:embed="rId8" cstate="print"/>
          <a:srcRect/>
          <a:stretch>
            <a:fillRect/>
          </a:stretch>
        </p:blipFill>
        <p:spPr bwMode="auto">
          <a:xfrm>
            <a:off x="4114800" y="457200"/>
            <a:ext cx="1971675" cy="1914525"/>
          </a:xfrm>
          <a:prstGeom prst="rect">
            <a:avLst/>
          </a:prstGeom>
          <a:noFill/>
          <a:ln w="9525">
            <a:noFill/>
            <a:miter lim="800000"/>
            <a:headEnd/>
            <a:tailEnd/>
          </a:ln>
        </p:spPr>
      </p:pic>
      <p:pic>
        <p:nvPicPr>
          <p:cNvPr id="2061" name="Picture 21" descr="Chem_logo.jpg"/>
          <p:cNvPicPr>
            <a:picLocks noChangeAspect="1"/>
          </p:cNvPicPr>
          <p:nvPr/>
        </p:nvPicPr>
        <p:blipFill>
          <a:blip r:embed="rId9" cstate="print"/>
          <a:srcRect/>
          <a:stretch>
            <a:fillRect/>
          </a:stretch>
        </p:blipFill>
        <p:spPr bwMode="auto">
          <a:xfrm>
            <a:off x="26822400" y="533400"/>
            <a:ext cx="1647825" cy="1905000"/>
          </a:xfrm>
          <a:prstGeom prst="rect">
            <a:avLst/>
          </a:prstGeom>
          <a:noFill/>
          <a:ln w="9525">
            <a:noFill/>
            <a:miter lim="800000"/>
            <a:headEnd/>
            <a:tailEnd/>
          </a:ln>
        </p:spPr>
      </p:pic>
      <p:sp>
        <p:nvSpPr>
          <p:cNvPr id="29" name="Text Box 61"/>
          <p:cNvSpPr txBox="1">
            <a:spLocks noChangeArrowheads="1"/>
          </p:cNvSpPr>
          <p:nvPr/>
        </p:nvSpPr>
        <p:spPr bwMode="auto">
          <a:xfrm>
            <a:off x="234696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Discussion</a:t>
            </a:r>
          </a:p>
        </p:txBody>
      </p:sp>
      <p:sp>
        <p:nvSpPr>
          <p:cNvPr id="30" name="Text Box 61"/>
          <p:cNvSpPr txBox="1">
            <a:spLocks noChangeArrowheads="1"/>
          </p:cNvSpPr>
          <p:nvPr/>
        </p:nvSpPr>
        <p:spPr bwMode="auto">
          <a:xfrm>
            <a:off x="23273657" y="18436771"/>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References</a:t>
            </a:r>
          </a:p>
        </p:txBody>
      </p:sp>
      <p:sp>
        <p:nvSpPr>
          <p:cNvPr id="31" name="Text Box 61"/>
          <p:cNvSpPr txBox="1">
            <a:spLocks noChangeArrowheads="1"/>
          </p:cNvSpPr>
          <p:nvPr/>
        </p:nvSpPr>
        <p:spPr bwMode="auto">
          <a:xfrm>
            <a:off x="10668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Introduction</a:t>
            </a:r>
          </a:p>
        </p:txBody>
      </p:sp>
      <p:sp>
        <p:nvSpPr>
          <p:cNvPr id="32" name="Text Box 61"/>
          <p:cNvSpPr txBox="1">
            <a:spLocks noChangeArrowheads="1"/>
          </p:cNvSpPr>
          <p:nvPr/>
        </p:nvSpPr>
        <p:spPr bwMode="auto">
          <a:xfrm>
            <a:off x="122682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Abstract</a:t>
            </a:r>
          </a:p>
        </p:txBody>
      </p:sp>
      <p:sp>
        <p:nvSpPr>
          <p:cNvPr id="33" name="Text Box 61"/>
          <p:cNvSpPr txBox="1">
            <a:spLocks noChangeArrowheads="1"/>
          </p:cNvSpPr>
          <p:nvPr/>
        </p:nvSpPr>
        <p:spPr bwMode="auto">
          <a:xfrm>
            <a:off x="12115800" y="8077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smtClean="0">
                <a:solidFill>
                  <a:srgbClr val="FFFF00"/>
                </a:solidFill>
              </a:rPr>
              <a:t>Results</a:t>
            </a:r>
            <a:endParaRPr lang="en-US" sz="2900" b="1" dirty="0">
              <a:solidFill>
                <a:srgbClr val="FFFF00"/>
              </a:solidFill>
            </a:endParaRPr>
          </a:p>
        </p:txBody>
      </p:sp>
      <p:sp>
        <p:nvSpPr>
          <p:cNvPr id="34" name="Text Box 61"/>
          <p:cNvSpPr txBox="1">
            <a:spLocks noChangeArrowheads="1"/>
          </p:cNvSpPr>
          <p:nvPr/>
        </p:nvSpPr>
        <p:spPr bwMode="auto">
          <a:xfrm>
            <a:off x="12115800" y="13792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smtClean="0">
                <a:solidFill>
                  <a:srgbClr val="FFFF00"/>
                </a:solidFill>
              </a:rPr>
              <a:t>Analysis</a:t>
            </a:r>
            <a:endParaRPr lang="en-US" sz="2900" b="1" dirty="0">
              <a:solidFill>
                <a:srgbClr val="FFFF00"/>
              </a:solidFill>
            </a:endParaRPr>
          </a:p>
        </p:txBody>
      </p:sp>
      <p:sp>
        <p:nvSpPr>
          <p:cNvPr id="2070" name="Text Box 81"/>
          <p:cNvSpPr txBox="1">
            <a:spLocks noChangeArrowheads="1"/>
          </p:cNvSpPr>
          <p:nvPr/>
        </p:nvSpPr>
        <p:spPr bwMode="auto">
          <a:xfrm>
            <a:off x="10744200" y="14401800"/>
            <a:ext cx="6553200" cy="9140958"/>
          </a:xfrm>
          <a:prstGeom prst="rect">
            <a:avLst/>
          </a:prstGeom>
          <a:noFill/>
          <a:ln w="50800">
            <a:noFill/>
            <a:miter lim="800000"/>
            <a:headEnd/>
            <a:tailEnd/>
          </a:ln>
        </p:spPr>
        <p:txBody>
          <a:bodyPr wrap="square" lIns="60954" tIns="30477" rIns="60954" bIns="30477">
            <a:spAutoFit/>
          </a:bodyPr>
          <a:lstStyle/>
          <a:p>
            <a:pPr>
              <a:buFont typeface="Arial" pitchFamily="34" charset="0"/>
              <a:buChar char="•"/>
            </a:pPr>
            <a:r>
              <a:rPr lang="en-US" sz="2800" dirty="0" smtClean="0"/>
              <a:t>No bacteria colonies present in Petri-dishes 3-10</a:t>
            </a:r>
          </a:p>
          <a:p>
            <a:pPr>
              <a:buFont typeface="Arial" pitchFamily="34" charset="0"/>
              <a:buChar char="•"/>
            </a:pPr>
            <a:r>
              <a:rPr lang="en-US" sz="2800" dirty="0" smtClean="0"/>
              <a:t>Several colonies of bacteria in Petri-dishes 1 &amp; 2 as the agar appeared much cloudier than before and showed around twenty small white circles (bacteria colonies).</a:t>
            </a:r>
          </a:p>
          <a:p>
            <a:pPr>
              <a:buFont typeface="Arial" pitchFamily="34" charset="0"/>
              <a:buChar char="•"/>
            </a:pPr>
            <a:r>
              <a:rPr lang="en-US" sz="2800" dirty="0" smtClean="0"/>
              <a:t>White substance appeared in beakers 1 &amp; 2 and 5-10. </a:t>
            </a:r>
          </a:p>
          <a:p>
            <a:pPr>
              <a:buFont typeface="Arial" pitchFamily="34" charset="0"/>
              <a:buChar char="•"/>
            </a:pPr>
            <a:r>
              <a:rPr lang="en-US" sz="2800" dirty="0" smtClean="0"/>
              <a:t>Beakers 1 &amp; 2 had a more liquid like white substance (</a:t>
            </a:r>
            <a:r>
              <a:rPr lang="en-US" sz="2800" i="1" dirty="0" smtClean="0"/>
              <a:t>Figure 3) </a:t>
            </a:r>
            <a:r>
              <a:rPr lang="en-US" sz="2800" dirty="0" smtClean="0"/>
              <a:t>whereas beakers 5-10 had a more solid substance that looked fuzzy in texture </a:t>
            </a:r>
            <a:endParaRPr lang="en-US" sz="2800" i="1" dirty="0" smtClean="0"/>
          </a:p>
          <a:p>
            <a:pPr>
              <a:buFont typeface="Arial" pitchFamily="34" charset="0"/>
              <a:buChar char="•"/>
            </a:pPr>
            <a:r>
              <a:rPr lang="en-US" sz="2800" dirty="0" smtClean="0"/>
              <a:t>No white substance visible in beakers 3 &amp; 4. Remained clearer. </a:t>
            </a:r>
          </a:p>
          <a:p>
            <a:endParaRPr lang="en-US" dirty="0"/>
          </a:p>
          <a:p>
            <a:endParaRPr lang="en-US" b="1" dirty="0"/>
          </a:p>
          <a:p>
            <a:endParaRPr lang="en-US" b="1" dirty="0"/>
          </a:p>
          <a:p>
            <a:endParaRPr lang="en-US" b="1" dirty="0"/>
          </a:p>
          <a:p>
            <a:endParaRPr lang="en-US" b="1" dirty="0"/>
          </a:p>
          <a:p>
            <a:endParaRPr lang="en-US" b="1" dirty="0"/>
          </a:p>
          <a:p>
            <a:endParaRPr lang="en-US" b="1" dirty="0"/>
          </a:p>
          <a:p>
            <a:pPr>
              <a:spcBef>
                <a:spcPct val="50000"/>
              </a:spcBef>
            </a:pPr>
            <a:endParaRPr lang="en-US" b="1" dirty="0"/>
          </a:p>
          <a:p>
            <a:pPr>
              <a:spcBef>
                <a:spcPct val="50000"/>
              </a:spcBef>
            </a:pPr>
            <a:endParaRPr lang="en-US" dirty="0"/>
          </a:p>
        </p:txBody>
      </p:sp>
      <p:pic>
        <p:nvPicPr>
          <p:cNvPr id="3074" name="Picture 2" descr="http://t3.gstatic.com/images?q=tbn:ANd9GcS2aQleQuna5Ao_IxEfTHAxh74yzfuM6NbP69aHIl4P9b-WJ9NY"/>
          <p:cNvPicPr>
            <a:picLocks noChangeAspect="1" noChangeArrowheads="1"/>
          </p:cNvPicPr>
          <p:nvPr/>
        </p:nvPicPr>
        <p:blipFill>
          <a:blip r:embed="rId10"/>
          <a:srcRect/>
          <a:stretch>
            <a:fillRect/>
          </a:stretch>
        </p:blipFill>
        <p:spPr bwMode="auto">
          <a:xfrm>
            <a:off x="4038600" y="8915400"/>
            <a:ext cx="1743075" cy="2619375"/>
          </a:xfrm>
          <a:prstGeom prst="rect">
            <a:avLst/>
          </a:prstGeom>
          <a:noFill/>
        </p:spPr>
      </p:pic>
      <p:pic>
        <p:nvPicPr>
          <p:cNvPr id="3076" name="Picture 4" descr="http://t2.gstatic.com/images?q=tbn:ANd9GcTikA4s2g8VfgkD2q3BlZaRgSGI0bHhj3V1ctbuQ2OtgLFDEN0F"/>
          <p:cNvPicPr>
            <a:picLocks noChangeAspect="1" noChangeArrowheads="1"/>
          </p:cNvPicPr>
          <p:nvPr/>
        </p:nvPicPr>
        <p:blipFill>
          <a:blip r:embed="rId11"/>
          <a:srcRect/>
          <a:stretch>
            <a:fillRect/>
          </a:stretch>
        </p:blipFill>
        <p:spPr bwMode="auto">
          <a:xfrm>
            <a:off x="6553200" y="9067800"/>
            <a:ext cx="2143125" cy="2143125"/>
          </a:xfrm>
          <a:prstGeom prst="rect">
            <a:avLst/>
          </a:prstGeom>
          <a:noFill/>
        </p:spPr>
      </p:pic>
      <p:pic>
        <p:nvPicPr>
          <p:cNvPr id="3078" name="Picture 6" descr="http://t0.gstatic.com/images?q=tbn:ANd9GcQpW1t4GA8s3js8a7KWgJDKmaIaa4wBbOeIBvHrt05jfQAarx2H"/>
          <p:cNvPicPr>
            <a:picLocks noChangeAspect="1" noChangeArrowheads="1"/>
          </p:cNvPicPr>
          <p:nvPr/>
        </p:nvPicPr>
        <p:blipFill>
          <a:blip r:embed="rId12"/>
          <a:srcRect/>
          <a:stretch>
            <a:fillRect/>
          </a:stretch>
        </p:blipFill>
        <p:spPr bwMode="auto">
          <a:xfrm>
            <a:off x="914400" y="8915400"/>
            <a:ext cx="1828800" cy="2286001"/>
          </a:xfrm>
          <a:prstGeom prst="rect">
            <a:avLst/>
          </a:prstGeom>
          <a:noFill/>
        </p:spPr>
      </p:pic>
      <p:pic>
        <p:nvPicPr>
          <p:cNvPr id="3079" name="Picture 7" descr="C:\Documents and Settings\13EmilySN\Desktop\My Classes\Chemistry\Efficacy of Hand Sanitizers\Photos\Ethanol and Chicken Broth solutions.JPG"/>
          <p:cNvPicPr>
            <a:picLocks noChangeAspect="1" noChangeArrowheads="1"/>
          </p:cNvPicPr>
          <p:nvPr/>
        </p:nvPicPr>
        <p:blipFill>
          <a:blip r:embed="rId13"/>
          <a:srcRect/>
          <a:stretch>
            <a:fillRect/>
          </a:stretch>
        </p:blipFill>
        <p:spPr bwMode="auto">
          <a:xfrm>
            <a:off x="5791200" y="12649200"/>
            <a:ext cx="4149021" cy="3098800"/>
          </a:xfrm>
          <a:prstGeom prst="rect">
            <a:avLst/>
          </a:prstGeom>
          <a:noFill/>
        </p:spPr>
      </p:pic>
      <p:sp>
        <p:nvSpPr>
          <p:cNvPr id="28" name="TextBox 27"/>
          <p:cNvSpPr txBox="1"/>
          <p:nvPr/>
        </p:nvSpPr>
        <p:spPr>
          <a:xfrm>
            <a:off x="5638800" y="15925800"/>
            <a:ext cx="4267200" cy="353943"/>
          </a:xfrm>
          <a:prstGeom prst="rect">
            <a:avLst/>
          </a:prstGeom>
          <a:noFill/>
        </p:spPr>
        <p:txBody>
          <a:bodyPr wrap="square" rtlCol="0">
            <a:spAutoFit/>
          </a:bodyPr>
          <a:lstStyle/>
          <a:p>
            <a:r>
              <a:rPr lang="en-US" dirty="0" smtClean="0"/>
              <a:t>Figure 1: Ethanol-Chicken Broth Solutions </a:t>
            </a:r>
            <a:endParaRPr lang="en-US" dirty="0"/>
          </a:p>
        </p:txBody>
      </p:sp>
      <p:pic>
        <p:nvPicPr>
          <p:cNvPr id="3080" name="Picture 8" descr="C:\Documents and Settings\13EmilySN\Desktop\My Classes\Chemistry\Efficacy of Hand Sanitizers\Photos\Agar in Petri Dishes.JPG"/>
          <p:cNvPicPr>
            <a:picLocks noChangeAspect="1" noChangeArrowheads="1"/>
          </p:cNvPicPr>
          <p:nvPr/>
        </p:nvPicPr>
        <p:blipFill>
          <a:blip r:embed="rId14"/>
          <a:srcRect/>
          <a:stretch>
            <a:fillRect/>
          </a:stretch>
        </p:blipFill>
        <p:spPr bwMode="auto">
          <a:xfrm>
            <a:off x="5766650" y="16535400"/>
            <a:ext cx="4317150" cy="3224371"/>
          </a:xfrm>
          <a:prstGeom prst="rect">
            <a:avLst/>
          </a:prstGeom>
          <a:noFill/>
        </p:spPr>
      </p:pic>
      <p:sp>
        <p:nvSpPr>
          <p:cNvPr id="36" name="TextBox 35"/>
          <p:cNvSpPr txBox="1"/>
          <p:nvPr/>
        </p:nvSpPr>
        <p:spPr>
          <a:xfrm>
            <a:off x="6172200" y="19964400"/>
            <a:ext cx="3505200" cy="615553"/>
          </a:xfrm>
          <a:prstGeom prst="rect">
            <a:avLst/>
          </a:prstGeom>
          <a:noFill/>
        </p:spPr>
        <p:txBody>
          <a:bodyPr wrap="square" rtlCol="0">
            <a:spAutoFit/>
          </a:bodyPr>
          <a:lstStyle/>
          <a:p>
            <a:r>
              <a:rPr lang="en-US" dirty="0" smtClean="0"/>
              <a:t>Figure 2: Agar in Petri-dishes </a:t>
            </a:r>
          </a:p>
          <a:p>
            <a:endParaRPr lang="en-US" dirty="0"/>
          </a:p>
        </p:txBody>
      </p:sp>
      <p:sp>
        <p:nvSpPr>
          <p:cNvPr id="38" name="Text Box 9"/>
          <p:cNvSpPr txBox="1">
            <a:spLocks noChangeArrowheads="1"/>
          </p:cNvSpPr>
          <p:nvPr/>
        </p:nvSpPr>
        <p:spPr bwMode="auto">
          <a:xfrm>
            <a:off x="12192000" y="3352800"/>
            <a:ext cx="8305800" cy="4378116"/>
          </a:xfrm>
          <a:prstGeom prst="rect">
            <a:avLst/>
          </a:prstGeom>
          <a:noFill/>
          <a:ln w="50800">
            <a:solidFill>
              <a:schemeClr val="accent4"/>
            </a:solidFill>
            <a:miter lim="800000"/>
            <a:headEnd/>
            <a:tailEnd/>
          </a:ln>
          <a:effectLst/>
        </p:spPr>
        <p:txBody>
          <a:bodyPr lIns="60954" tIns="30477" rIns="60954" bIns="30477">
            <a:spAutoFit/>
          </a:bodyPr>
          <a:lstStyle/>
          <a:p>
            <a:pPr>
              <a:spcBef>
                <a:spcPct val="50000"/>
              </a:spcBef>
              <a:defRPr/>
            </a:pPr>
            <a:r>
              <a:rPr lang="en-US" b="1" dirty="0" smtClean="0"/>
              <a:t>EFFICACY OF ETHANOL AGAINST E. COLI</a:t>
            </a:r>
            <a:r>
              <a:rPr lang="en-US" dirty="0" smtClean="0"/>
              <a:t>. Saif Ahmed and Emily </a:t>
            </a:r>
            <a:r>
              <a:rPr lang="en-US" dirty="0" err="1" smtClean="0"/>
              <a:t>Nordquist</a:t>
            </a:r>
            <a:r>
              <a:rPr lang="en-US" dirty="0" smtClean="0"/>
              <a:t>. </a:t>
            </a:r>
            <a:endParaRPr lang="en-US" dirty="0"/>
          </a:p>
          <a:p>
            <a:pPr>
              <a:spcBef>
                <a:spcPct val="50000"/>
              </a:spcBef>
              <a:defRPr/>
            </a:pPr>
            <a:r>
              <a:rPr lang="en-US" dirty="0" smtClean="0"/>
              <a:t>The purpose of this lab was to test how effective ethanol is against bacteria, specifically Escherichia Coli. To test how effective ethanol is against E. Coli, solutions of chicken broth were mixed in different percentages of dilution. There were ten 200 </a:t>
            </a:r>
            <a:r>
              <a:rPr lang="en-US" dirty="0" err="1" smtClean="0"/>
              <a:t>mL</a:t>
            </a:r>
            <a:r>
              <a:rPr lang="en-US" dirty="0" smtClean="0"/>
              <a:t> beakers of solution total; two were 100% chicken broth, two were 80% chicken broth and 20% ethanol, two were 60% chicken broth and 40% ethanol, two were 40% chicken broth and 60% ethanol, and the final two were 20% chicken broth and 80% ethanol. After all of the solutions were made and after bacteria colonies were made in ten different agar plates, the two were mixed. To mix them, 1 </a:t>
            </a:r>
            <a:r>
              <a:rPr lang="en-US" dirty="0" err="1" smtClean="0"/>
              <a:t>mL</a:t>
            </a:r>
            <a:r>
              <a:rPr lang="en-US" dirty="0" smtClean="0"/>
              <a:t> of each solution was put into their respective agar plates. After a night of settling, results showed that there was no bacteria in any of the agar plates except for the two that did not have any ethanol. However, the lab did produce some unexpected results: at the bottom of almost every single solution mixture was an unknown white substance. However, in beakers 3 and 4 which had ethanol levels of 20%, the white substance was not present. </a:t>
            </a:r>
            <a:r>
              <a:rPr lang="en-US" sz="800" dirty="0"/>
              <a:t/>
            </a:r>
            <a:br>
              <a:rPr lang="en-US" sz="800" dirty="0"/>
            </a:br>
            <a:r>
              <a:rPr lang="en-US" b="1" dirty="0" smtClean="0"/>
              <a:t>Keywords: </a:t>
            </a:r>
            <a:r>
              <a:rPr lang="en-US" dirty="0" smtClean="0"/>
              <a:t>Ethanol, chicken broth, E. Coli, agar plate, Petri dish, </a:t>
            </a:r>
            <a:endParaRPr lang="en-US" b="1" dirty="0"/>
          </a:p>
        </p:txBody>
      </p:sp>
      <p:graphicFrame>
        <p:nvGraphicFramePr>
          <p:cNvPr id="39" name="Chart 38"/>
          <p:cNvGraphicFramePr/>
          <p:nvPr/>
        </p:nvGraphicFramePr>
        <p:xfrm>
          <a:off x="11277600" y="8763000"/>
          <a:ext cx="9677400" cy="4953000"/>
        </p:xfrm>
        <a:graphic>
          <a:graphicData uri="http://schemas.openxmlformats.org/drawingml/2006/chart">
            <c:chart xmlns:c="http://schemas.openxmlformats.org/drawingml/2006/chart" xmlns:r="http://schemas.openxmlformats.org/officeDocument/2006/relationships" r:id="rId15"/>
          </a:graphicData>
        </a:graphic>
      </p:graphicFrame>
      <p:pic>
        <p:nvPicPr>
          <p:cNvPr id="3081" name="Picture 9" descr="C:\Documents and Settings\13EmilySN\Desktop\My Classes\Chemistry\Efficacy of Hand Sanitizers\Photos\White Substance Solution 1.JPG"/>
          <p:cNvPicPr>
            <a:picLocks noChangeAspect="1" noChangeArrowheads="1"/>
          </p:cNvPicPr>
          <p:nvPr/>
        </p:nvPicPr>
        <p:blipFill>
          <a:blip r:embed="rId16"/>
          <a:srcRect/>
          <a:stretch>
            <a:fillRect/>
          </a:stretch>
        </p:blipFill>
        <p:spPr bwMode="auto">
          <a:xfrm>
            <a:off x="17678400" y="14554199"/>
            <a:ext cx="3886200" cy="2902505"/>
          </a:xfrm>
          <a:prstGeom prst="rect">
            <a:avLst/>
          </a:prstGeom>
          <a:noFill/>
        </p:spPr>
      </p:pic>
      <p:pic>
        <p:nvPicPr>
          <p:cNvPr id="3082" name="Picture 10" descr="C:\Documents and Settings\13EmilySN\Desktop\My Classes\Chemistry\Efficacy of Hand Sanitizers\Photos\Petri-Dish1.JPG"/>
          <p:cNvPicPr>
            <a:picLocks noChangeAspect="1" noChangeArrowheads="1"/>
          </p:cNvPicPr>
          <p:nvPr/>
        </p:nvPicPr>
        <p:blipFill>
          <a:blip r:embed="rId17"/>
          <a:srcRect/>
          <a:stretch>
            <a:fillRect/>
          </a:stretch>
        </p:blipFill>
        <p:spPr bwMode="auto">
          <a:xfrm>
            <a:off x="17678400" y="18059400"/>
            <a:ext cx="3835400" cy="2864564"/>
          </a:xfrm>
          <a:prstGeom prst="rect">
            <a:avLst/>
          </a:prstGeom>
          <a:noFill/>
        </p:spPr>
      </p:pic>
      <p:sp>
        <p:nvSpPr>
          <p:cNvPr id="41" name="TextBox 40"/>
          <p:cNvSpPr txBox="1"/>
          <p:nvPr/>
        </p:nvSpPr>
        <p:spPr>
          <a:xfrm>
            <a:off x="17602200" y="17602200"/>
            <a:ext cx="3962400" cy="615553"/>
          </a:xfrm>
          <a:prstGeom prst="rect">
            <a:avLst/>
          </a:prstGeom>
          <a:noFill/>
        </p:spPr>
        <p:txBody>
          <a:bodyPr wrap="square" rtlCol="0">
            <a:spAutoFit/>
          </a:bodyPr>
          <a:lstStyle/>
          <a:p>
            <a:r>
              <a:rPr lang="en-US" dirty="0" smtClean="0"/>
              <a:t>Figure 3: White Substance Solution 1 </a:t>
            </a:r>
          </a:p>
          <a:p>
            <a:endParaRPr lang="en-US" dirty="0"/>
          </a:p>
        </p:txBody>
      </p:sp>
      <p:sp>
        <p:nvSpPr>
          <p:cNvPr id="42" name="TextBox 41"/>
          <p:cNvSpPr txBox="1"/>
          <p:nvPr/>
        </p:nvSpPr>
        <p:spPr>
          <a:xfrm>
            <a:off x="17907000" y="20955000"/>
            <a:ext cx="3962400" cy="615553"/>
          </a:xfrm>
          <a:prstGeom prst="rect">
            <a:avLst/>
          </a:prstGeom>
          <a:noFill/>
        </p:spPr>
        <p:txBody>
          <a:bodyPr wrap="square" rtlCol="0">
            <a:spAutoFit/>
          </a:bodyPr>
          <a:lstStyle/>
          <a:p>
            <a:r>
              <a:rPr lang="en-US" dirty="0" smtClean="0"/>
              <a:t>Figure 4: Petri dish #1  </a:t>
            </a:r>
          </a:p>
          <a:p>
            <a:endParaRPr lang="en-US" dirty="0"/>
          </a:p>
        </p:txBody>
      </p:sp>
      <p:pic>
        <p:nvPicPr>
          <p:cNvPr id="35" name="Picture 34" descr="Petri-Dish 2.JPG"/>
          <p:cNvPicPr>
            <a:picLocks noChangeAspect="1"/>
          </p:cNvPicPr>
          <p:nvPr/>
        </p:nvPicPr>
        <p:blipFill>
          <a:blip r:embed="rId18"/>
          <a:stretch>
            <a:fillRect/>
          </a:stretch>
        </p:blipFill>
        <p:spPr>
          <a:xfrm>
            <a:off x="23622000" y="5410200"/>
            <a:ext cx="3570879" cy="2667000"/>
          </a:xfrm>
          <a:prstGeom prst="rect">
            <a:avLst/>
          </a:prstGeom>
        </p:spPr>
      </p:pic>
      <p:pic>
        <p:nvPicPr>
          <p:cNvPr id="37" name="Picture 36" descr="Petri-Dish3.JPG"/>
          <p:cNvPicPr>
            <a:picLocks noChangeAspect="1"/>
          </p:cNvPicPr>
          <p:nvPr/>
        </p:nvPicPr>
        <p:blipFill>
          <a:blip r:embed="rId19"/>
          <a:stretch>
            <a:fillRect/>
          </a:stretch>
        </p:blipFill>
        <p:spPr>
          <a:xfrm>
            <a:off x="27660600" y="5410200"/>
            <a:ext cx="3657599" cy="2731770"/>
          </a:xfrm>
          <a:prstGeom prst="rect">
            <a:avLst/>
          </a:prstGeom>
        </p:spPr>
      </p:pic>
      <p:pic>
        <p:nvPicPr>
          <p:cNvPr id="40" name="Picture 39" descr="Beakers 7-8.JPG"/>
          <p:cNvPicPr>
            <a:picLocks noChangeAspect="1"/>
          </p:cNvPicPr>
          <p:nvPr/>
        </p:nvPicPr>
        <p:blipFill>
          <a:blip r:embed="rId20"/>
          <a:stretch>
            <a:fillRect/>
          </a:stretch>
        </p:blipFill>
        <p:spPr>
          <a:xfrm>
            <a:off x="27813000" y="15087600"/>
            <a:ext cx="3162778" cy="2362200"/>
          </a:xfrm>
          <a:prstGeom prst="rect">
            <a:avLst/>
          </a:prstGeom>
        </p:spPr>
      </p:pic>
      <p:pic>
        <p:nvPicPr>
          <p:cNvPr id="43" name="Picture 42" descr="Beakers 1-2.JPG"/>
          <p:cNvPicPr>
            <a:picLocks noChangeAspect="1"/>
          </p:cNvPicPr>
          <p:nvPr/>
        </p:nvPicPr>
        <p:blipFill>
          <a:blip r:embed="rId21"/>
          <a:stretch>
            <a:fillRect/>
          </a:stretch>
        </p:blipFill>
        <p:spPr>
          <a:xfrm>
            <a:off x="23774400" y="15087600"/>
            <a:ext cx="3162779" cy="236220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1549</TotalTime>
  <Words>640</Words>
  <Application>Microsoft Office PowerPoint</Application>
  <PresentationFormat>Custom</PresentationFormat>
  <Paragraphs>128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Title of Project Name &amp; Name 2011-2012</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Saif Ahmed</cp:lastModifiedBy>
  <cp:revision>190</cp:revision>
  <dcterms:created xsi:type="dcterms:W3CDTF">2004-05-07T18:01:01Z</dcterms:created>
  <dcterms:modified xsi:type="dcterms:W3CDTF">2012-03-08T20:27:27Z</dcterms:modified>
  <cp:category>science research poster</cp:category>
</cp:coreProperties>
</file>